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8" r:id="rId2"/>
    <p:sldMasterId id="2147483680" r:id="rId3"/>
    <p:sldMasterId id="2147483690" r:id="rId4"/>
    <p:sldMasterId id="2147483701" r:id="rId5"/>
  </p:sldMasterIdLst>
  <p:notesMasterIdLst>
    <p:notesMasterId r:id="rId37"/>
  </p:notesMasterIdLst>
  <p:handoutMasterIdLst>
    <p:handoutMasterId r:id="rId38"/>
  </p:handoutMasterIdLst>
  <p:sldIdLst>
    <p:sldId id="344" r:id="rId6"/>
    <p:sldId id="338" r:id="rId7"/>
    <p:sldId id="339" r:id="rId8"/>
    <p:sldId id="340" r:id="rId9"/>
    <p:sldId id="342" r:id="rId10"/>
    <p:sldId id="343" r:id="rId11"/>
    <p:sldId id="267" r:id="rId12"/>
    <p:sldId id="323" r:id="rId13"/>
    <p:sldId id="285" r:id="rId14"/>
    <p:sldId id="325" r:id="rId15"/>
    <p:sldId id="292" r:id="rId16"/>
    <p:sldId id="327" r:id="rId17"/>
    <p:sldId id="326" r:id="rId18"/>
    <p:sldId id="328" r:id="rId19"/>
    <p:sldId id="329" r:id="rId20"/>
    <p:sldId id="279" r:id="rId21"/>
    <p:sldId id="281" r:id="rId22"/>
    <p:sldId id="330" r:id="rId23"/>
    <p:sldId id="331" r:id="rId24"/>
    <p:sldId id="335" r:id="rId25"/>
    <p:sldId id="336" r:id="rId26"/>
    <p:sldId id="287" r:id="rId27"/>
    <p:sldId id="284" r:id="rId28"/>
    <p:sldId id="312" r:id="rId29"/>
    <p:sldId id="308" r:id="rId30"/>
    <p:sldId id="314" r:id="rId31"/>
    <p:sldId id="322" r:id="rId32"/>
    <p:sldId id="291" r:id="rId33"/>
    <p:sldId id="345" r:id="rId34"/>
    <p:sldId id="346" r:id="rId35"/>
    <p:sldId id="347" r:id="rId36"/>
  </p:sldIdLst>
  <p:sldSz cx="9144000" cy="6858000" type="screen4x3"/>
  <p:notesSz cx="6950075"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49">
          <p15:clr>
            <a:srgbClr val="A4A3A4"/>
          </p15:clr>
        </p15:guide>
        <p15:guide id="2" pos="34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439F"/>
    <a:srgbClr val="A84531"/>
    <a:srgbClr val="74BCF0"/>
    <a:srgbClr val="095BAB"/>
    <a:srgbClr val="BBDDF7"/>
    <a:srgbClr val="FCCF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7964" autoAdjust="0"/>
    <p:restoredTop sz="59507" autoAdjust="0"/>
  </p:normalViewPr>
  <p:slideViewPr>
    <p:cSldViewPr snapToGrid="0">
      <p:cViewPr varScale="1">
        <p:scale>
          <a:sx n="60" d="100"/>
          <a:sy n="60" d="100"/>
        </p:scale>
        <p:origin x="2453" y="38"/>
      </p:cViewPr>
      <p:guideLst>
        <p:guide orient="horz" pos="4249"/>
        <p:guide pos="344"/>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75" d="100"/>
          <a:sy n="75" d="100"/>
        </p:scale>
        <p:origin x="2918"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36769" y="0"/>
            <a:ext cx="3011699" cy="461804"/>
          </a:xfrm>
          <a:prstGeom prst="rect">
            <a:avLst/>
          </a:prstGeom>
        </p:spPr>
        <p:txBody>
          <a:bodyPr vert="horz" lIns="91440" tIns="45720" rIns="91440" bIns="45720" rtlCol="0"/>
          <a:lstStyle>
            <a:lvl1pPr algn="r">
              <a:defRPr sz="1200"/>
            </a:lvl1pPr>
          </a:lstStyle>
          <a:p>
            <a:fld id="{95051657-A195-C741-98D3-F193726ADD88}" type="datetime1">
              <a:rPr lang="en-US" smtClean="0"/>
              <a:t>2/6/2017</a:t>
            </a:fld>
            <a:endParaRPr lang="en-US" dirty="0"/>
          </a:p>
        </p:txBody>
      </p:sp>
      <p:sp>
        <p:nvSpPr>
          <p:cNvPr id="4" name="Footer Placeholder 3"/>
          <p:cNvSpPr>
            <a:spLocks noGrp="1"/>
          </p:cNvSpPr>
          <p:nvPr>
            <p:ph type="ftr" sz="quarter" idx="2"/>
          </p:nvPr>
        </p:nvSpPr>
        <p:spPr>
          <a:xfrm>
            <a:off x="0" y="8772669"/>
            <a:ext cx="3011699" cy="461804"/>
          </a:xfrm>
          <a:prstGeom prst="rect">
            <a:avLst/>
          </a:prstGeom>
        </p:spPr>
        <p:txBody>
          <a:bodyPr vert="horz" lIns="91440" tIns="45720" rIns="91440" bIns="45720" rtlCol="0" anchor="b"/>
          <a:lstStyle>
            <a:lvl1pPr algn="l">
              <a:defRPr sz="1200"/>
            </a:lvl1pPr>
          </a:lstStyle>
          <a:p>
            <a:r>
              <a:rPr lang="en-US" dirty="0" smtClean="0"/>
              <a:t>CNCS Template 2013</a:t>
            </a:r>
            <a:endParaRPr lang="en-US" dirty="0"/>
          </a:p>
        </p:txBody>
      </p:sp>
      <p:sp>
        <p:nvSpPr>
          <p:cNvPr id="5" name="Slide Number Placeholder 4"/>
          <p:cNvSpPr>
            <a:spLocks noGrp="1"/>
          </p:cNvSpPr>
          <p:nvPr>
            <p:ph type="sldNum" sz="quarter" idx="3"/>
          </p:nvPr>
        </p:nvSpPr>
        <p:spPr>
          <a:xfrm>
            <a:off x="3936769" y="8772669"/>
            <a:ext cx="3011699" cy="461804"/>
          </a:xfrm>
          <a:prstGeom prst="rect">
            <a:avLst/>
          </a:prstGeom>
        </p:spPr>
        <p:txBody>
          <a:bodyPr vert="horz" lIns="91440" tIns="45720" rIns="91440" bIns="45720" rtlCol="0" anchor="b"/>
          <a:lstStyle>
            <a:lvl1pPr algn="r">
              <a:defRPr sz="1200"/>
            </a:lvl1pPr>
          </a:lstStyle>
          <a:p>
            <a:fld id="{A50BA8FE-296D-B342-8830-4C85D2C049AF}" type="slidenum">
              <a:rPr lang="en-US" smtClean="0"/>
              <a:pPr/>
              <a:t>‹#›</a:t>
            </a:fld>
            <a:endParaRPr lang="en-US" dirty="0"/>
          </a:p>
        </p:txBody>
      </p:sp>
    </p:spTree>
    <p:extLst>
      <p:ext uri="{BB962C8B-B14F-4D97-AF65-F5344CB8AC3E}">
        <p14:creationId xmlns:p14="http://schemas.microsoft.com/office/powerpoint/2010/main" val="360447063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36769" y="0"/>
            <a:ext cx="3011699" cy="461804"/>
          </a:xfrm>
          <a:prstGeom prst="rect">
            <a:avLst/>
          </a:prstGeom>
        </p:spPr>
        <p:txBody>
          <a:bodyPr vert="horz" lIns="91440" tIns="45720" rIns="91440" bIns="45720" rtlCol="0"/>
          <a:lstStyle>
            <a:lvl1pPr algn="r">
              <a:defRPr sz="1200"/>
            </a:lvl1pPr>
          </a:lstStyle>
          <a:p>
            <a:fld id="{9DFB3D17-1147-6647-8C78-7959D1AD69A9}" type="datetime1">
              <a:rPr lang="en-US" smtClean="0"/>
              <a:t>2/6/2017</a:t>
            </a:fld>
            <a:endParaRPr lang="en-US" dirty="0"/>
          </a:p>
        </p:txBody>
      </p:sp>
      <p:sp>
        <p:nvSpPr>
          <p:cNvPr id="4" name="Slide Image Placeholder 3"/>
          <p:cNvSpPr>
            <a:spLocks noGrp="1" noRot="1" noChangeAspect="1"/>
          </p:cNvSpPr>
          <p:nvPr>
            <p:ph type="sldImg" idx="2"/>
          </p:nvPr>
        </p:nvSpPr>
        <p:spPr>
          <a:xfrm>
            <a:off x="308549" y="461804"/>
            <a:ext cx="6309421" cy="4910296"/>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08549" y="5486400"/>
            <a:ext cx="6309421" cy="345186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772669"/>
            <a:ext cx="3011699" cy="461804"/>
          </a:xfrm>
          <a:prstGeom prst="rect">
            <a:avLst/>
          </a:prstGeom>
        </p:spPr>
        <p:txBody>
          <a:bodyPr vert="horz" lIns="91440" tIns="45720" rIns="91440" bIns="45720" rtlCol="0" anchor="b"/>
          <a:lstStyle>
            <a:lvl1pPr algn="l">
              <a:defRPr sz="1200"/>
            </a:lvl1pPr>
          </a:lstStyle>
          <a:p>
            <a:r>
              <a:rPr lang="en-US" dirty="0" smtClean="0"/>
              <a:t>CNCS Template 2013</a:t>
            </a:r>
            <a:endParaRPr lang="en-US" dirty="0"/>
          </a:p>
        </p:txBody>
      </p:sp>
      <p:sp>
        <p:nvSpPr>
          <p:cNvPr id="7" name="Slide Number Placeholder 6"/>
          <p:cNvSpPr>
            <a:spLocks noGrp="1"/>
          </p:cNvSpPr>
          <p:nvPr>
            <p:ph type="sldNum" sz="quarter" idx="5"/>
          </p:nvPr>
        </p:nvSpPr>
        <p:spPr>
          <a:xfrm>
            <a:off x="3936769" y="8772669"/>
            <a:ext cx="3011699" cy="461804"/>
          </a:xfrm>
          <a:prstGeom prst="rect">
            <a:avLst/>
          </a:prstGeom>
        </p:spPr>
        <p:txBody>
          <a:bodyPr vert="horz" lIns="91440" tIns="45720" rIns="91440" bIns="45720" rtlCol="0" anchor="b"/>
          <a:lstStyle>
            <a:lvl1pPr algn="r">
              <a:defRPr sz="1200"/>
            </a:lvl1pPr>
          </a:lstStyle>
          <a:p>
            <a:fld id="{DA910615-33E9-A44A-87B7-52BAF2946AF9}" type="slidenum">
              <a:rPr lang="en-US" smtClean="0"/>
              <a:pPr/>
              <a:t>‹#›</a:t>
            </a:fld>
            <a:endParaRPr lang="en-US" dirty="0"/>
          </a:p>
        </p:txBody>
      </p:sp>
    </p:spTree>
    <p:extLst>
      <p:ext uri="{BB962C8B-B14F-4D97-AF65-F5344CB8AC3E}">
        <p14:creationId xmlns:p14="http://schemas.microsoft.com/office/powerpoint/2010/main" val="4068980629"/>
      </p:ext>
    </p:extLst>
  </p:cSld>
  <p:clrMap bg1="lt1" tx1="dk1" bg2="lt2" tx2="dk2" accent1="accent1" accent2="accent2" accent3="accent3" accent4="accent4" accent5="accent5" accent6="accent6" hlink="hlink" folHlink="folHlink"/>
  <p:hf hdr="0" dt="0"/>
  <p:notesStyle>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nationalservice.gov/resource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nationalservice.gov/"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www.nationalservice.gov/resources/americorps"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53817">
              <a:defRPr/>
            </a:pPr>
            <a:r>
              <a:rPr lang="en-US" dirty="0"/>
              <a:t>Welcome to today’s presentation on  new AmeriCorps program development. </a:t>
            </a:r>
            <a:r>
              <a:rPr lang="en-US" baseline="0" dirty="0" smtClean="0"/>
              <a:t>The following slides contain the notes and images discussed by the presenters during the webinar.</a:t>
            </a:r>
            <a:endParaRPr lang="en-US" dirty="0"/>
          </a:p>
          <a:p>
            <a:endParaRPr lang="en-US" dirty="0" smtClean="0"/>
          </a:p>
        </p:txBody>
      </p:sp>
      <p:sp>
        <p:nvSpPr>
          <p:cNvPr id="4" name="Slide Number Placeholder 3"/>
          <p:cNvSpPr>
            <a:spLocks noGrp="1"/>
          </p:cNvSpPr>
          <p:nvPr>
            <p:ph type="sldNum" sz="quarter" idx="10"/>
          </p:nvPr>
        </p:nvSpPr>
        <p:spPr/>
        <p:txBody>
          <a:bodyPr/>
          <a:lstStyle/>
          <a:p>
            <a:fld id="{DA910615-33E9-A44A-87B7-52BAF2946AF9}" type="slidenum">
              <a:rPr lang="en-US" smtClean="0"/>
              <a:pPr/>
              <a:t>1</a:t>
            </a:fld>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9639937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Office of External Affairs publishes 2 important</a:t>
            </a:r>
            <a:r>
              <a:rPr lang="en-US" baseline="0" dirty="0" smtClean="0"/>
              <a:t> resources to support CNCS and AmeriCorps branding efforts: Branding and Messaging Guidance Manual and the annual Public Engagement, Outreach, and Education Plan. Both documents are available on the CNCS website: www.nationalservice.gov.</a:t>
            </a:r>
          </a:p>
          <a:p>
            <a:endParaRPr lang="en-US" baseline="0" dirty="0" smtClean="0"/>
          </a:p>
          <a:p>
            <a:r>
              <a:rPr lang="en-US" baseline="0" dirty="0" smtClean="0"/>
              <a:t>Images: covers of manual and engagement plan</a:t>
            </a:r>
          </a:p>
          <a:p>
            <a:endParaRPr lang="en-US" baseline="0" dirty="0" smtClean="0"/>
          </a:p>
          <a:p>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10</a:t>
            </a:fld>
            <a:endParaRPr lang="en-US" dirty="0"/>
          </a:p>
        </p:txBody>
      </p:sp>
    </p:spTree>
    <p:extLst>
      <p:ext uri="{BB962C8B-B14F-4D97-AF65-F5344CB8AC3E}">
        <p14:creationId xmlns:p14="http://schemas.microsoft.com/office/powerpoint/2010/main" val="34374148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Office of External Affairs engages a variety of audiences through all of the branding and marketing efforts noted above. These include the media, elected officials/decision-makers, subgrantees/partners,</a:t>
            </a:r>
            <a:r>
              <a:rPr lang="en-US" baseline="0" dirty="0" smtClean="0"/>
              <a:t> potential funders, and internal audience (staff and AmeriCorps members).</a:t>
            </a:r>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11</a:t>
            </a:fld>
            <a:endParaRPr lang="en-US" dirty="0"/>
          </a:p>
        </p:txBody>
      </p:sp>
    </p:spTree>
    <p:extLst>
      <p:ext uri="{BB962C8B-B14F-4D97-AF65-F5344CB8AC3E}">
        <p14:creationId xmlns:p14="http://schemas.microsoft.com/office/powerpoint/2010/main" val="3580771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AmeriCorps branding is intended to convey the emotional connection communities have to service – and how AmeriCorps helps meet critical needs. Branding</a:t>
            </a:r>
            <a:r>
              <a:rPr lang="en-US" baseline="0" dirty="0" smtClean="0"/>
              <a:t> is more about conveying emotion – and not just providing data or details on what AmeriCorps members do on a daily basis. As Maya Angelou said:</a:t>
            </a:r>
          </a:p>
          <a:p>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smtClean="0"/>
              <a:t>“I've learned that people will forget what you said, people will forget what you did, but people will never forget how you made them feel.”</a:t>
            </a:r>
          </a:p>
          <a:p>
            <a:endParaRPr lang="en-US" dirty="0" smtClean="0"/>
          </a:p>
          <a:p>
            <a:r>
              <a:rPr lang="en-US" dirty="0" smtClean="0"/>
              <a:t>Image: Maya Angelou photo</a:t>
            </a:r>
          </a:p>
          <a:p>
            <a:endParaRPr lang="en-US" dirty="0" smtClean="0"/>
          </a:p>
          <a:p>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12</a:t>
            </a:fld>
            <a:endParaRPr lang="en-US" dirty="0"/>
          </a:p>
        </p:txBody>
      </p:sp>
    </p:spTree>
    <p:extLst>
      <p:ext uri="{BB962C8B-B14F-4D97-AF65-F5344CB8AC3E}">
        <p14:creationId xmlns:p14="http://schemas.microsoft.com/office/powerpoint/2010/main" val="1923478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ways</a:t>
            </a:r>
            <a:r>
              <a:rPr lang="en-US" baseline="0" dirty="0" smtClean="0"/>
              <a:t> in which your program can connect to the national service brand:</a:t>
            </a:r>
          </a:p>
          <a:p>
            <a:endParaRPr lang="en-US" baseline="0" dirty="0" smtClean="0"/>
          </a:p>
          <a:p>
            <a:r>
              <a:rPr lang="en-US" baseline="0" dirty="0" smtClean="0"/>
              <a:t>--Logo</a:t>
            </a:r>
          </a:p>
          <a:p>
            <a:r>
              <a:rPr lang="en-US" baseline="0" dirty="0" smtClean="0"/>
              <a:t>--Language </a:t>
            </a:r>
          </a:p>
          <a:p>
            <a:r>
              <a:rPr lang="en-US" baseline="0" dirty="0" smtClean="0"/>
              <a:t>--National Service Gear</a:t>
            </a:r>
          </a:p>
          <a:p>
            <a:r>
              <a:rPr lang="en-US" baseline="0" dirty="0" smtClean="0"/>
              <a:t>--Signage</a:t>
            </a:r>
          </a:p>
          <a:p>
            <a:endParaRPr lang="en-US" baseline="0" dirty="0" smtClean="0"/>
          </a:p>
          <a:p>
            <a:r>
              <a:rPr lang="en-US" baseline="0" dirty="0" smtClean="0"/>
              <a:t>Images: AmeriCorps logo, AmeriCorps members holding an AmeriCorps sign</a:t>
            </a:r>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13</a:t>
            </a:fld>
            <a:endParaRPr lang="en-US" dirty="0"/>
          </a:p>
        </p:txBody>
      </p:sp>
    </p:spTree>
    <p:extLst>
      <p:ext uri="{BB962C8B-B14F-4D97-AF65-F5344CB8AC3E}">
        <p14:creationId xmlns:p14="http://schemas.microsoft.com/office/powerpoint/2010/main" val="2076772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Logo appears first on the list because it</a:t>
            </a:r>
            <a:r>
              <a:rPr lang="en-US" baseline="0" dirty="0" smtClean="0"/>
              <a:t> is the clearest and most consistent connection to the AmeriCorps brand – and brands matter. Corporations spend billions of dollars to develop and cultivate their company brands.</a:t>
            </a:r>
          </a:p>
          <a:p>
            <a:endParaRPr lang="en-US" baseline="0" dirty="0" smtClean="0"/>
          </a:p>
          <a:p>
            <a:r>
              <a:rPr lang="en-US" baseline="0" dirty="0" smtClean="0"/>
              <a:t>Images: Logos for the NBA, Nike, Patagonia, Apply, VISA, Disney, REI, and Instagram</a:t>
            </a:r>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14</a:t>
            </a:fld>
            <a:endParaRPr lang="en-US" dirty="0"/>
          </a:p>
        </p:txBody>
      </p:sp>
    </p:spTree>
    <p:extLst>
      <p:ext uri="{BB962C8B-B14F-4D97-AF65-F5344CB8AC3E}">
        <p14:creationId xmlns:p14="http://schemas.microsoft.com/office/powerpoint/2010/main" val="9931802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than anything,</a:t>
            </a:r>
            <a:r>
              <a:rPr lang="en-US" baseline="0" dirty="0" smtClean="0"/>
              <a:t> brands foster an emotional connection to the customers who use the product. Looking at the brands on this slide, many of us probably have strong feelings (positive or negative) about these companies. And that is the point – the brand itself becomes connected to the customer experience, and that connection is permanent.</a:t>
            </a:r>
          </a:p>
          <a:p>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Images: Logos for the NBA, Nike, Patagonia, Apply, VISA, Disney, REI, and Instagram</a:t>
            </a:r>
            <a:endParaRPr lang="en-US" dirty="0" smtClean="0"/>
          </a:p>
          <a:p>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15</a:t>
            </a:fld>
            <a:endParaRPr lang="en-US" dirty="0"/>
          </a:p>
        </p:txBody>
      </p:sp>
    </p:spTree>
    <p:extLst>
      <p:ext uri="{BB962C8B-B14F-4D97-AF65-F5344CB8AC3E}">
        <p14:creationId xmlns:p14="http://schemas.microsoft.com/office/powerpoint/2010/main" val="2318984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Let’s take a look at some real-life/service examples of how the AmeriCorps logo can work to our benefit to build the AmeriCorps brand.</a:t>
            </a:r>
          </a:p>
          <a:p>
            <a:endParaRPr lang="en-US" dirty="0" smtClean="0"/>
          </a:p>
          <a:p>
            <a:r>
              <a:rPr lang="en-US" dirty="0" smtClean="0"/>
              <a:t>On this slide, which of these photos best represents the AmeriCorps brand? Which AmeriCorps member is wearing the brand best?</a:t>
            </a:r>
          </a:p>
          <a:p>
            <a:endParaRPr lang="en-US" dirty="0" smtClean="0"/>
          </a:p>
          <a:p>
            <a:r>
              <a:rPr lang="en-US" dirty="0" smtClean="0"/>
              <a:t>Answer: The image on the left is best.</a:t>
            </a:r>
          </a:p>
          <a:p>
            <a:endParaRPr lang="en-US" dirty="0" smtClean="0"/>
          </a:p>
          <a:p>
            <a:r>
              <a:rPr lang="en-US" dirty="0" smtClean="0"/>
              <a:t>Images:</a:t>
            </a:r>
          </a:p>
          <a:p>
            <a:endParaRPr lang="en-US" baseline="0" dirty="0" smtClean="0"/>
          </a:p>
          <a:p>
            <a:r>
              <a:rPr lang="en-US" baseline="0" dirty="0" smtClean="0"/>
              <a:t>Left: One AmeriCorps member being interviewed by a reported and cameraman, and the AmeriCorps logo is clearly visible on the member’s sleeve.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Right: One</a:t>
            </a:r>
            <a:r>
              <a:rPr lang="en-US" baseline="0" dirty="0" smtClean="0"/>
              <a:t> AmeriCorps member wearing a sweatshirt with no AmeriCorps logo.</a:t>
            </a:r>
          </a:p>
          <a:p>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16</a:t>
            </a:fld>
            <a:endParaRPr lang="en-US" dirty="0"/>
          </a:p>
        </p:txBody>
      </p:sp>
    </p:spTree>
    <p:extLst>
      <p:ext uri="{BB962C8B-B14F-4D97-AF65-F5344CB8AC3E}">
        <p14:creationId xmlns:p14="http://schemas.microsoft.com/office/powerpoint/2010/main" val="20269380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On this slide, which photo best represents the AmeriCorps</a:t>
            </a:r>
            <a:r>
              <a:rPr lang="en-US" baseline="0" dirty="0" smtClean="0"/>
              <a:t> brand? Which photographer captured the best photo to represent AmeriCorps service?</a:t>
            </a:r>
          </a:p>
          <a:p>
            <a:endParaRPr lang="en-US" baseline="0" dirty="0" smtClean="0"/>
          </a:p>
          <a:p>
            <a:r>
              <a:rPr lang="en-US" baseline="0" dirty="0" smtClean="0"/>
              <a:t>Answer: The image on the right is best.</a:t>
            </a:r>
          </a:p>
          <a:p>
            <a:endParaRPr lang="en-US" baseline="0" dirty="0" smtClean="0"/>
          </a:p>
          <a:p>
            <a:r>
              <a:rPr lang="en-US" baseline="0" dirty="0" smtClean="0"/>
              <a:t>Images: </a:t>
            </a:r>
          </a:p>
          <a:p>
            <a:endParaRPr lang="en-US" baseline="0" dirty="0" smtClean="0"/>
          </a:p>
          <a:p>
            <a:r>
              <a:rPr lang="en-US" baseline="0" dirty="0" smtClean="0"/>
              <a:t>Left: Three AmeriCorps members standing in front of a demolished house, and three members on the roof; the AmeriCorps logo is not clearly visible</a:t>
            </a:r>
          </a:p>
          <a:p>
            <a:r>
              <a:rPr lang="en-US" baseline="0" dirty="0" smtClean="0"/>
              <a:t>Right: Two AmeriCorps members talking; both have clear logos, and the affiliation with AmeriCorps is clear</a:t>
            </a:r>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17</a:t>
            </a:fld>
            <a:endParaRPr lang="en-US" dirty="0"/>
          </a:p>
        </p:txBody>
      </p:sp>
    </p:spTree>
    <p:extLst>
      <p:ext uri="{BB962C8B-B14F-4D97-AF65-F5344CB8AC3E}">
        <p14:creationId xmlns:p14="http://schemas.microsoft.com/office/powerpoint/2010/main" val="34061420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CNCS Office of External Affairs is always eager</a:t>
            </a:r>
            <a:r>
              <a:rPr lang="en-US" baseline="0" dirty="0" smtClean="0"/>
              <a:t> to receive and will use great examples for the field. On this slide, you can see a very great example of branding shared from the Oklahoma commission, used to promote AmeriCorps Week. In this photo, an AmeriCorps member is working with a student. The AmeriCorps logo is clearly visible on the AmeriCorps member’s sleeve, the photo subjects are both smiling, and the color scheme is strong. The photo also includes the hashtag #AmeriCorpsWorks to further foster a connection with the national brand and identity.</a:t>
            </a:r>
          </a:p>
          <a:p>
            <a:endParaRPr lang="en-US" baseline="0" dirty="0" smtClean="0"/>
          </a:p>
          <a:p>
            <a:r>
              <a:rPr lang="en-US" baseline="0" dirty="0" smtClean="0"/>
              <a:t>Image: One student and one AmeriCorps member with a clearly visible AmeriCorps logo on her right sleeve</a:t>
            </a:r>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18</a:t>
            </a:fld>
            <a:endParaRPr lang="en-US" dirty="0"/>
          </a:p>
        </p:txBody>
      </p:sp>
    </p:spTree>
    <p:extLst>
      <p:ext uri="{BB962C8B-B14F-4D97-AF65-F5344CB8AC3E}">
        <p14:creationId xmlns:p14="http://schemas.microsoft.com/office/powerpoint/2010/main" val="21790306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capture your own strong photos, be sure to plan ahead and think about all of the different angles that you may want to capture during the event. On</a:t>
            </a:r>
            <a:r>
              <a:rPr lang="en-US" baseline="0" dirty="0" smtClean="0"/>
              <a:t> this slide, you can see a great example of doing this as there are multiple representations of the AmeriCorps logo in the photo with President and Mrs. Obama at an MLK, Jr. Day service project in Washington, DC.</a:t>
            </a:r>
          </a:p>
          <a:p>
            <a:endParaRPr lang="en-US" baseline="0" dirty="0" smtClean="0"/>
          </a:p>
          <a:p>
            <a:r>
              <a:rPr lang="en-US" baseline="0" dirty="0" smtClean="0"/>
              <a:t>Image: Service project – food sorting; Three AmeriCorps members working with President and Mrs. Obama around a bind of canned food. </a:t>
            </a:r>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19</a:t>
            </a:fld>
            <a:endParaRPr lang="en-US" dirty="0"/>
          </a:p>
        </p:txBody>
      </p:sp>
    </p:spTree>
    <p:extLst>
      <p:ext uri="{BB962C8B-B14F-4D97-AF65-F5344CB8AC3E}">
        <p14:creationId xmlns:p14="http://schemas.microsoft.com/office/powerpoint/2010/main" val="3682151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smtClean="0"/>
              <a:t>Please</a:t>
            </a:r>
            <a:r>
              <a:rPr lang="en-US" b="0" i="0" baseline="0" dirty="0" smtClean="0"/>
              <a:t> stand by for the presentation to start.</a:t>
            </a:r>
            <a:endParaRPr lang="en-US" b="0" i="0"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a:t>
            </a:fld>
            <a:endParaRPr lang="en-US" dirty="0"/>
          </a:p>
        </p:txBody>
      </p:sp>
    </p:spTree>
    <p:extLst>
      <p:ext uri="{BB962C8B-B14F-4D97-AF65-F5344CB8AC3E}">
        <p14:creationId xmlns:p14="http://schemas.microsoft.com/office/powerpoint/2010/main" val="263036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r>
              <a:rPr lang="en-US" dirty="0" smtClean="0"/>
              <a:t>Here is an example of how to incorporate</a:t>
            </a:r>
            <a:r>
              <a:rPr lang="en-US" baseline="0" dirty="0" smtClean="0"/>
              <a:t> AmeriCorps into your agency mission so that the national brand is affiliated with your program in every way:</a:t>
            </a:r>
          </a:p>
          <a:p>
            <a:endParaRPr lang="en-US" baseline="0" dirty="0" smtClean="0"/>
          </a:p>
          <a:p>
            <a:r>
              <a:rPr lang="en-US" baseline="0" dirty="0" smtClean="0"/>
              <a:t>City Year</a:t>
            </a:r>
          </a:p>
          <a:p>
            <a:endParaRPr lang="en-US" baseline="0" dirty="0" smtClean="0"/>
          </a:p>
          <a:p>
            <a:r>
              <a:rPr lang="en-US" baseline="0" dirty="0" smtClean="0"/>
              <a:t>About us</a:t>
            </a:r>
          </a:p>
          <a:p>
            <a:endParaRPr lang="en-US" baseline="0" dirty="0" smtClean="0"/>
          </a:p>
          <a:p>
            <a:r>
              <a:rPr lang="en-US" baseline="0" dirty="0" smtClean="0"/>
              <a:t>City Year founded in 1988 on the belief that young people can change the world. City Year is an education focused nonprofit organization that unites your people of all backgrounds for a year of full-time service aimed at keeping students in school and on track to graduation. At City Year’s 28 urban locations across the United States and two international affiliates, teams of training young people called AmeriCorps members serve full-time in schools during the academic year as tutors, mentors and role models. By focusing on attendance, behavior and course performance, which identify students who are at risk of not graduating on time, AmeriCorps members are uniquely positioned to help students and schools succeed.</a:t>
            </a:r>
          </a:p>
          <a:p>
            <a:endParaRPr lang="en-US" baseline="0" dirty="0" smtClean="0"/>
          </a:p>
          <a:p>
            <a:r>
              <a:rPr lang="en-US" baseline="0" dirty="0" smtClean="0"/>
              <a:t>A proud member of the AmeriCorps national service network, City Year is made possible by support from the Corporation for National and Community Service, school district partnerships, and private philanthropy from corporations, foundations and individuals. Learn more at www.cityyear.org. </a:t>
            </a:r>
          </a:p>
          <a:p>
            <a:endParaRPr lang="en-US" b="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All CNCS grantees </a:t>
            </a:r>
            <a:r>
              <a:rPr lang="en-US" b="0" dirty="0" smtClean="0">
                <a:solidFill>
                  <a:srgbClr val="FF0000"/>
                </a:solidFill>
                <a:latin typeface="Arial" panose="020B0604020202020204" pitchFamily="34" charset="0"/>
                <a:cs typeface="Arial" panose="020B0604020202020204" pitchFamily="34" charset="0"/>
              </a:rPr>
              <a:t>should have language like this on their</a:t>
            </a:r>
            <a:r>
              <a:rPr lang="en-US" b="0" baseline="0" dirty="0" smtClean="0">
                <a:solidFill>
                  <a:srgbClr val="FF0000"/>
                </a:solidFill>
                <a:latin typeface="Arial" panose="020B0604020202020204" pitchFamily="34" charset="0"/>
                <a:cs typeface="Arial" panose="020B0604020202020204" pitchFamily="34" charset="0"/>
              </a:rPr>
              <a:t> </a:t>
            </a:r>
            <a:r>
              <a:rPr lang="en-US" b="0" dirty="0" smtClean="0">
                <a:solidFill>
                  <a:srgbClr val="FF0000"/>
                </a:solidFill>
                <a:latin typeface="Arial" panose="020B0604020202020204" pitchFamily="34" charset="0"/>
                <a:cs typeface="Arial" panose="020B0604020202020204" pitchFamily="34" charset="0"/>
              </a:rPr>
              <a:t>websites or any other platform or publication. </a:t>
            </a:r>
          </a:p>
          <a:p>
            <a:endParaRPr lang="en-US" baseline="0" dirty="0" smtClean="0"/>
          </a:p>
          <a:p>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20</a:t>
            </a:fld>
            <a:endParaRPr lang="en-US" dirty="0"/>
          </a:p>
        </p:txBody>
      </p:sp>
    </p:spTree>
    <p:extLst>
      <p:ext uri="{BB962C8B-B14F-4D97-AF65-F5344CB8AC3E}">
        <p14:creationId xmlns:p14="http://schemas.microsoft.com/office/powerpoint/2010/main" val="13976293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Here are a few additional</a:t>
            </a:r>
            <a:r>
              <a:rPr lang="en-US" baseline="0" dirty="0" smtClean="0"/>
              <a:t> language considerations, when affiliating with the AmeriCorps brand:</a:t>
            </a:r>
          </a:p>
          <a:p>
            <a:endParaRPr lang="en-US" baseline="0" dirty="0" smtClean="0"/>
          </a:p>
          <a:p>
            <a:r>
              <a:rPr lang="en-US" baseline="0" dirty="0" smtClean="0"/>
              <a:t>--Do say AmeriCorps member, selected to, serve as, a year of service</a:t>
            </a:r>
          </a:p>
          <a:p>
            <a:endParaRPr lang="en-US" baseline="0" dirty="0" smtClean="0"/>
          </a:p>
          <a:p>
            <a:r>
              <a:rPr lang="en-US" baseline="0" dirty="0" smtClean="0"/>
              <a:t>--Don’t say volunteer, worker, corps member, service member, hired to, work as, a job</a:t>
            </a:r>
          </a:p>
          <a:p>
            <a:endParaRPr lang="en-US" baseline="0" dirty="0" smtClean="0"/>
          </a:p>
          <a:p>
            <a:r>
              <a:rPr lang="en-US" baseline="0" dirty="0" smtClean="0"/>
              <a:t>It is extremely important to convey the nature of AmeriCorps service – that is not a job – and to maintain consistency with service position titles and references across the AmeriCorps network.</a:t>
            </a:r>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21</a:t>
            </a:fld>
            <a:endParaRPr lang="en-US" dirty="0"/>
          </a:p>
        </p:txBody>
      </p:sp>
    </p:spTree>
    <p:extLst>
      <p:ext uri="{BB962C8B-B14F-4D97-AF65-F5344CB8AC3E}">
        <p14:creationId xmlns:p14="http://schemas.microsoft.com/office/powerpoint/2010/main" val="7989205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8549" y="5445760"/>
            <a:ext cx="6458011" cy="3606800"/>
          </a:xfrm>
        </p:spPr>
        <p:txBody>
          <a:bodyPr>
            <a:noAutofit/>
          </a:bodyPr>
          <a:lstStyle/>
          <a:p>
            <a:pPr defTabSz="931774">
              <a:defRPr/>
            </a:pPr>
            <a:r>
              <a:rPr lang="en-US" sz="1200" dirty="0" smtClean="0">
                <a:ea typeface="ＭＳ Ｐゴシック" pitchFamily="34" charset="-128"/>
              </a:rPr>
              <a:t>I noted that the CNCS Office of External Affairs is responsible for storytelling as part of the office’s core responsibilities.</a:t>
            </a:r>
            <a:r>
              <a:rPr lang="en-US" sz="1200" baseline="0" dirty="0" smtClean="0">
                <a:ea typeface="ＭＳ Ｐゴシック" pitchFamily="34" charset="-128"/>
              </a:rPr>
              <a:t> As with photos, we are always looking for really strong stories from the field that demonstrate AmeriCorps stories. The best stories are those that are high impact.</a:t>
            </a:r>
          </a:p>
          <a:p>
            <a:pPr defTabSz="931774">
              <a:defRPr/>
            </a:pPr>
            <a:endParaRPr lang="en-US" sz="1200" baseline="0" dirty="0" smtClean="0">
              <a:ea typeface="ＭＳ Ｐゴシック" pitchFamily="34" charset="-128"/>
            </a:endParaRPr>
          </a:p>
          <a:p>
            <a:pPr defTabSz="931774">
              <a:defRPr/>
            </a:pPr>
            <a:r>
              <a:rPr lang="en-US" sz="1200" baseline="0" dirty="0" smtClean="0">
                <a:ea typeface="ＭＳ Ｐゴシック" pitchFamily="34" charset="-128"/>
              </a:rPr>
              <a:t>What does an impact story do?</a:t>
            </a:r>
            <a:endParaRPr lang="en-US" sz="1200" dirty="0" smtClean="0">
              <a:ea typeface="ＭＳ Ｐゴシック" pitchFamily="34" charset="-128"/>
            </a:endParaRPr>
          </a:p>
          <a:p>
            <a:pPr defTabSz="931774">
              <a:defRPr/>
            </a:pPr>
            <a:endParaRPr lang="en-US" sz="1200" dirty="0" smtClean="0">
              <a:ea typeface="ＭＳ Ｐゴシック" pitchFamily="34" charset="-128"/>
            </a:endParaRPr>
          </a:p>
          <a:p>
            <a:pPr defTabSz="931774">
              <a:defRPr/>
            </a:pPr>
            <a:r>
              <a:rPr lang="en-US" sz="1200" dirty="0" smtClean="0">
                <a:ea typeface="ＭＳ Ｐゴシック" pitchFamily="34" charset="-128"/>
              </a:rPr>
              <a:t>I is for informs. Our story should make people feel good about themselves, their community, their government. </a:t>
            </a:r>
          </a:p>
          <a:p>
            <a:pPr defTabSz="931774">
              <a:defRPr/>
            </a:pPr>
            <a:r>
              <a:rPr lang="en-US" sz="1200" dirty="0" smtClean="0">
                <a:ea typeface="ＭＳ Ｐゴシック" pitchFamily="34" charset="-128"/>
              </a:rPr>
              <a:t>M is for measures. Our story gives us a chance to share numbers in a compelling way that illustrates our progress.</a:t>
            </a:r>
          </a:p>
          <a:p>
            <a:pPr defTabSz="931774">
              <a:defRPr/>
            </a:pPr>
            <a:r>
              <a:rPr lang="en-US" sz="1200" dirty="0" smtClean="0">
                <a:ea typeface="ＭＳ Ｐゴシック" pitchFamily="34" charset="-128"/>
              </a:rPr>
              <a:t>P is for personalizes. Our story should connect the audience  with the outcome. Do they care about or relate to the people we help?</a:t>
            </a:r>
          </a:p>
          <a:p>
            <a:pPr defTabSz="931774">
              <a:defRPr/>
            </a:pPr>
            <a:r>
              <a:rPr lang="en-US" sz="1200" dirty="0" smtClean="0">
                <a:ea typeface="ＭＳ Ｐゴシック" pitchFamily="34" charset="-128"/>
              </a:rPr>
              <a:t>A is for activates. Our story gives people something to do. For some, it will motivate them to join national service. For others, it will compel them to share this story with their own networks (friends and families) </a:t>
            </a:r>
          </a:p>
          <a:p>
            <a:pPr defTabSz="931774">
              <a:defRPr/>
            </a:pPr>
            <a:r>
              <a:rPr lang="en-US" sz="1200" dirty="0" smtClean="0">
                <a:ea typeface="ＭＳ Ｐゴシック" pitchFamily="34" charset="-128"/>
              </a:rPr>
              <a:t>C is for Cultivates. Our story can open the door to new partnerships or relations with elected officials, for example.</a:t>
            </a:r>
          </a:p>
          <a:p>
            <a:pPr defTabSz="931774">
              <a:defRPr/>
            </a:pPr>
            <a:r>
              <a:rPr lang="en-US" sz="1200" dirty="0" smtClean="0">
                <a:ea typeface="ＭＳ Ｐゴシック" pitchFamily="34" charset="-128"/>
              </a:rPr>
              <a:t>T is for Teaches. This one is about us. Through storytelling, we get better at communicating our impact.</a:t>
            </a:r>
          </a:p>
          <a:p>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22</a:t>
            </a:fld>
            <a:endParaRPr lang="en-US" dirty="0"/>
          </a:p>
        </p:txBody>
      </p:sp>
    </p:spTree>
    <p:extLst>
      <p:ext uri="{BB962C8B-B14F-4D97-AF65-F5344CB8AC3E}">
        <p14:creationId xmlns:p14="http://schemas.microsoft.com/office/powerpoint/2010/main" val="12758580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 important</a:t>
            </a:r>
            <a:r>
              <a:rPr lang="en-US" baseline="0" dirty="0" smtClean="0"/>
              <a:t> way in which we convey what AmeriCorps does and what we stand for is in describing the member’s role. This is often called the elevator speech, and this is the template that many programs use:</a:t>
            </a:r>
          </a:p>
          <a:p>
            <a:endParaRPr lang="en-US" baseline="0" dirty="0" smtClean="0"/>
          </a:p>
          <a:p>
            <a:pPr marL="0" indent="0" algn="l">
              <a:lnSpc>
                <a:spcPct val="150000"/>
              </a:lnSpc>
              <a:spcAft>
                <a:spcPts val="1200"/>
              </a:spcAft>
              <a:buNone/>
            </a:pPr>
            <a:r>
              <a:rPr lang="en-US" sz="1200" b="0" dirty="0" smtClean="0">
                <a:solidFill>
                  <a:schemeClr val="tx1"/>
                </a:solidFill>
              </a:rPr>
              <a:t>My name is [NAME] and I’m an [AmeriCorps</a:t>
            </a:r>
            <a:r>
              <a:rPr lang="en-US" sz="1200" b="0" baseline="0" dirty="0" smtClean="0">
                <a:solidFill>
                  <a:schemeClr val="tx1"/>
                </a:solidFill>
              </a:rPr>
              <a:t> </a:t>
            </a:r>
            <a:r>
              <a:rPr lang="en-US" sz="1200" b="0" dirty="0" smtClean="0">
                <a:solidFill>
                  <a:schemeClr val="tx1"/>
                </a:solidFill>
              </a:rPr>
              <a:t>Member] serving with [ORGANIZATION].</a:t>
            </a:r>
            <a:r>
              <a:rPr lang="en-US" sz="1200" b="0" baseline="0" dirty="0" smtClean="0">
                <a:solidFill>
                  <a:schemeClr val="tx1"/>
                </a:solidFill>
              </a:rPr>
              <a:t> </a:t>
            </a:r>
            <a:r>
              <a:rPr lang="en-US" sz="1200" b="0" dirty="0" smtClean="0">
                <a:solidFill>
                  <a:schemeClr val="tx1"/>
                </a:solidFill>
              </a:rPr>
              <a:t>For the next year, I will be doing</a:t>
            </a:r>
            <a:r>
              <a:rPr lang="en-US" sz="1200" b="0" baseline="0" dirty="0" smtClean="0">
                <a:solidFill>
                  <a:schemeClr val="tx1"/>
                </a:solidFill>
              </a:rPr>
              <a:t> </a:t>
            </a:r>
            <a:r>
              <a:rPr lang="en-US" sz="1200" b="0" dirty="0" smtClean="0">
                <a:solidFill>
                  <a:schemeClr val="tx1"/>
                </a:solidFill>
              </a:rPr>
              <a:t>[TYPE OF SERVICE] while working to</a:t>
            </a:r>
            <a:r>
              <a:rPr lang="en-US" sz="1200" b="0" baseline="0" dirty="0" smtClean="0">
                <a:solidFill>
                  <a:schemeClr val="tx1"/>
                </a:solidFill>
              </a:rPr>
              <a:t> </a:t>
            </a:r>
            <a:r>
              <a:rPr lang="en-US" sz="1200" b="0" dirty="0" smtClean="0">
                <a:solidFill>
                  <a:schemeClr val="tx1"/>
                </a:solidFill>
              </a:rPr>
              <a:t>[TANGIBLE OUTCOME] in [LOCATION].</a:t>
            </a:r>
          </a:p>
          <a:p>
            <a:endParaRPr lang="en-US" baseline="0" dirty="0" smtClean="0"/>
          </a:p>
          <a:p>
            <a:endParaRPr lang="en-US" baseline="0" dirty="0" smtClean="0"/>
          </a:p>
          <a:p>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23</a:t>
            </a:fld>
            <a:endParaRPr lang="en-US" dirty="0"/>
          </a:p>
        </p:txBody>
      </p:sp>
    </p:spTree>
    <p:extLst>
      <p:ext uri="{BB962C8B-B14F-4D97-AF65-F5344CB8AC3E}">
        <p14:creationId xmlns:p14="http://schemas.microsoft.com/office/powerpoint/2010/main" val="11317853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This</a:t>
            </a:r>
            <a:r>
              <a:rPr lang="en-US" baseline="0" dirty="0" smtClean="0"/>
              <a:t> is another way to convey the role of the AmeriCorps member; this is an example shared by the Utah state commission. As you can see, it goes well beyond the elevator speech template shared above. But is provides a more vivid description of the member’s role – and it is still on 121 words:</a:t>
            </a:r>
          </a:p>
          <a:p>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solidFill>
                  <a:schemeClr val="tx1"/>
                </a:solidFill>
              </a:rPr>
              <a:t>Elizabeth Oliver joined AmeriCorps after learning about the plight of homeless veterans as a college student. At age 20, she moved to Salt Lake City to begin a year of service with The Road Home, Utah’s largest homeless shelter. Elizabeth worked with Mayor Becker’s office to identify and recruit new landlords that were willing to house veterans. As a result of her efforts, 97 homeless veterans gained housing. Her work was central to Salt Lake City becoming the first city to end chronic veteran’s homelessness – an achievement that has inspired 355 other mayors to commit to ending veteran homelessness this year. Elizabeth now works full-time at The Road Home, continuing her calling to serve those who have served our nation.</a:t>
            </a:r>
          </a:p>
          <a:p>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24</a:t>
            </a:fld>
            <a:endParaRPr lang="en-US" dirty="0"/>
          </a:p>
        </p:txBody>
      </p:sp>
    </p:spTree>
    <p:extLst>
      <p:ext uri="{BB962C8B-B14F-4D97-AF65-F5344CB8AC3E}">
        <p14:creationId xmlns:p14="http://schemas.microsoft.com/office/powerpoint/2010/main" val="6830426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r>
              <a:rPr lang="en-US" dirty="0" smtClean="0">
                <a:latin typeface="Arial" panose="020B0604020202020204" pitchFamily="34" charset="0"/>
                <a:cs typeface="Arial" panose="020B0604020202020204" pitchFamily="34" charset="0"/>
              </a:rPr>
              <a:t>Similarly, you can more fully convey the impact and importance of AmeriCorps by providing a number of data points to describe program accomplishments.</a:t>
            </a: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Here is an example from the Communities</a:t>
            </a:r>
            <a:r>
              <a:rPr lang="en-US" baseline="0" dirty="0" smtClean="0">
                <a:latin typeface="Arial" panose="020B0604020202020204" pitchFamily="34" charset="0"/>
                <a:cs typeface="Arial" panose="020B0604020202020204" pitchFamily="34" charset="0"/>
              </a:rPr>
              <a:t> in Schools program.</a:t>
            </a:r>
          </a:p>
          <a:p>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AmeriCorps members serve 500 students annually at 10 elementary, 6 middle, and 6 high schools.</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In addition, AmeriCorps Duval Reads engages 120 additional volunteers each year who serve alongside members to address reading and language arts gains of students from underserved backgrounds.</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At least 75% of students who get tutoring from AmeriCorps members significantly improve their academic literacy skills</a:t>
            </a:r>
            <a:r>
              <a:rPr lang="en-US" dirty="0" smtClean="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The federal investment is $401,045 plus college scholarships awarded to the AmeriCorps members ($166,517) totaling $567,562 which averages $14,186 per member (40 members).  The match from private sector, philanthropic and local funding is $334,224.  What a great public-private investment with proven results!</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Communities in Schools Jacksonville has supported the AmeriCorps Duval Reads program for 15 years and has supported more than 6,550 students from underserved backgrounds in the Jacksonville area</a:t>
            </a:r>
            <a:r>
              <a:rPr lang="en-US" dirty="0" smtClean="0">
                <a:latin typeface="Arial" panose="020B0604020202020204" pitchFamily="34" charset="0"/>
                <a:cs typeface="Arial" panose="020B0604020202020204" pitchFamily="34" charset="0"/>
              </a:rPr>
              <a:t>.</a:t>
            </a:r>
          </a:p>
          <a:p>
            <a:pPr lvl="0"/>
            <a:endParaRPr lang="en-US" dirty="0" smtClean="0">
              <a:latin typeface="Arial" panose="020B0604020202020204" pitchFamily="34" charset="0"/>
              <a:cs typeface="Arial" panose="020B0604020202020204" pitchFamily="34" charset="0"/>
            </a:endParaRPr>
          </a:p>
          <a:p>
            <a:pPr lvl="0"/>
            <a:r>
              <a:rPr lang="en-US" dirty="0" smtClean="0">
                <a:latin typeface="Arial" panose="020B0604020202020204" pitchFamily="34" charset="0"/>
                <a:cs typeface="Arial" panose="020B0604020202020204" pitchFamily="34" charset="0"/>
              </a:rPr>
              <a:t>Images: Logos</a:t>
            </a:r>
            <a:r>
              <a:rPr lang="en-US" baseline="0" dirty="0" smtClean="0">
                <a:latin typeface="Arial" panose="020B0604020202020204" pitchFamily="34" charset="0"/>
                <a:cs typeface="Arial" panose="020B0604020202020204" pitchFamily="34" charset="0"/>
              </a:rPr>
              <a:t> for AmeriCorps and Communities in Schools</a:t>
            </a:r>
            <a:endParaRPr 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85320532-F969-46D5-9D9F-B51219AFE3AB}" type="slidenum">
              <a:rPr lang="en-US" smtClean="0"/>
              <a:t>25</a:t>
            </a:fld>
            <a:endParaRPr lang="en-US" dirty="0"/>
          </a:p>
        </p:txBody>
      </p:sp>
    </p:spTree>
    <p:extLst>
      <p:ext uri="{BB962C8B-B14F-4D97-AF65-F5344CB8AC3E}">
        <p14:creationId xmlns:p14="http://schemas.microsoft.com/office/powerpoint/2010/main" val="29783432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lvl="0"/>
            <a:r>
              <a:rPr lang="en-US" dirty="0" smtClean="0">
                <a:latin typeface="Arial" panose="020B0604020202020204" pitchFamily="34" charset="0"/>
                <a:cs typeface="Arial" panose="020B0604020202020204" pitchFamily="34" charset="0"/>
              </a:rPr>
              <a:t>And here is another example of describing AmeriCorps program accomplishments to the general public, policy-makers,</a:t>
            </a:r>
            <a:r>
              <a:rPr lang="en-US" baseline="0" dirty="0" smtClean="0">
                <a:latin typeface="Arial" panose="020B0604020202020204" pitchFamily="34" charset="0"/>
                <a:cs typeface="Arial" panose="020B0604020202020204" pitchFamily="34" charset="0"/>
              </a:rPr>
              <a:t> funders, etc.</a:t>
            </a:r>
            <a:endParaRPr lang="en-US" dirty="0" smtClean="0">
              <a:latin typeface="Arial" panose="020B0604020202020204" pitchFamily="34" charset="0"/>
              <a:cs typeface="Arial" panose="020B0604020202020204" pitchFamily="34" charset="0"/>
            </a:endParaRPr>
          </a:p>
          <a:p>
            <a:pPr lvl="0"/>
            <a:endParaRPr lang="en-US" dirty="0" smtClean="0">
              <a:latin typeface="Arial" panose="020B0604020202020204" pitchFamily="34" charset="0"/>
              <a:cs typeface="Arial" panose="020B0604020202020204" pitchFamily="34" charset="0"/>
            </a:endParaRPr>
          </a:p>
          <a:p>
            <a:pPr lvl="0"/>
            <a:r>
              <a:rPr lang="en-US" dirty="0" smtClean="0">
                <a:latin typeface="Arial" panose="020B0604020202020204" pitchFamily="34" charset="0"/>
                <a:cs typeface="Arial" panose="020B0604020202020204" pitchFamily="34" charset="0"/>
              </a:rPr>
              <a:t>This </a:t>
            </a:r>
            <a:r>
              <a:rPr lang="en-US" dirty="0">
                <a:latin typeface="Arial" panose="020B0604020202020204" pitchFamily="34" charset="0"/>
                <a:cs typeface="Arial" panose="020B0604020202020204" pitchFamily="34" charset="0"/>
              </a:rPr>
              <a:t>Minnesota model has been so successful that is being replicated in 8 other states and Washington, D.C.</a:t>
            </a:r>
          </a:p>
          <a:p>
            <a:r>
              <a:rPr lang="en-US" dirty="0">
                <a:latin typeface="Arial" panose="020B0604020202020204" pitchFamily="34" charset="0"/>
                <a:cs typeface="Arial" panose="020B0604020202020204" pitchFamily="34" charset="0"/>
              </a:rPr>
              <a:t> </a:t>
            </a:r>
          </a:p>
          <a:p>
            <a:pPr lvl="0"/>
            <a:r>
              <a:rPr lang="en-US" dirty="0">
                <a:latin typeface="Arial" panose="020B0604020202020204" pitchFamily="34" charset="0"/>
                <a:cs typeface="Arial" panose="020B0604020202020204" pitchFamily="34" charset="0"/>
              </a:rPr>
              <a:t>Altogether, more than </a:t>
            </a:r>
            <a:r>
              <a:rPr lang="en-US" b="1" u="sng" dirty="0">
                <a:latin typeface="Arial" panose="020B0604020202020204" pitchFamily="34" charset="0"/>
                <a:cs typeface="Arial" panose="020B0604020202020204" pitchFamily="34" charset="0"/>
              </a:rPr>
              <a:t>1,500</a:t>
            </a:r>
            <a:r>
              <a:rPr lang="en-US" dirty="0">
                <a:latin typeface="Arial" panose="020B0604020202020204" pitchFamily="34" charset="0"/>
                <a:cs typeface="Arial" panose="020B0604020202020204" pitchFamily="34" charset="0"/>
              </a:rPr>
              <a:t> tutors are helping more than </a:t>
            </a:r>
            <a:r>
              <a:rPr lang="en-US" b="1" u="sng" dirty="0">
                <a:latin typeface="Arial" panose="020B0604020202020204" pitchFamily="34" charset="0"/>
                <a:cs typeface="Arial" panose="020B0604020202020204" pitchFamily="34" charset="0"/>
              </a:rPr>
              <a:t>36,000</a:t>
            </a:r>
            <a:r>
              <a:rPr lang="en-US" dirty="0">
                <a:latin typeface="Arial" panose="020B0604020202020204" pitchFamily="34" charset="0"/>
                <a:cs typeface="Arial" panose="020B0604020202020204" pitchFamily="34" charset="0"/>
              </a:rPr>
              <a:t> children each year discover the wonder of reading.</a:t>
            </a:r>
          </a:p>
          <a:p>
            <a:r>
              <a:rPr lang="en-US" dirty="0">
                <a:latin typeface="Arial" panose="020B0604020202020204" pitchFamily="34" charset="0"/>
                <a:cs typeface="Arial" panose="020B0604020202020204" pitchFamily="34" charset="0"/>
              </a:rPr>
              <a:t> </a:t>
            </a:r>
          </a:p>
          <a:p>
            <a:pPr lvl="0"/>
            <a:r>
              <a:rPr lang="en-US" dirty="0">
                <a:latin typeface="Arial" panose="020B0604020202020204" pitchFamily="34" charset="0"/>
                <a:cs typeface="Arial" panose="020B0604020202020204" pitchFamily="34" charset="0"/>
              </a:rPr>
              <a:t>It combines passionate individuals, who are focused on the success of our littlest learners, with proven approaches to help them be successful readers and confident students – something that translates into all areas of their lives. </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We have the evidence to prove it works.</a:t>
            </a:r>
          </a:p>
          <a:p>
            <a:r>
              <a:rPr lang="en-US" dirty="0">
                <a:latin typeface="Arial" panose="020B0604020202020204" pitchFamily="34" charset="0"/>
                <a:cs typeface="Arial" panose="020B0604020202020204" pitchFamily="34" charset="0"/>
              </a:rPr>
              <a:t> </a:t>
            </a:r>
          </a:p>
          <a:p>
            <a:pPr lvl="0"/>
            <a:r>
              <a:rPr lang="en-US" dirty="0">
                <a:latin typeface="Arial" panose="020B0604020202020204" pitchFamily="34" charset="0"/>
                <a:cs typeface="Arial" panose="020B0604020202020204" pitchFamily="34" charset="0"/>
              </a:rPr>
              <a:t>A recent study showed that Minnesota Reading Corps students outperformed other students in every measure of early literacy skills. </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Among other findings, the evaluation found that students tutored by AmeriCorps members were significantly more prepared for kindergarten than students without such tutors. </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AmeriCorps members helped students meet or exceed targets for kindergarten readiness in all </a:t>
            </a:r>
            <a:r>
              <a:rPr lang="en-US" b="1" u="sng" dirty="0">
                <a:latin typeface="Arial" panose="020B0604020202020204" pitchFamily="34" charset="0"/>
                <a:cs typeface="Arial" panose="020B0604020202020204" pitchFamily="34" charset="0"/>
              </a:rPr>
              <a:t>5</a:t>
            </a:r>
            <a:r>
              <a:rPr lang="en-US" dirty="0">
                <a:latin typeface="Arial" panose="020B0604020202020204" pitchFamily="34" charset="0"/>
                <a:cs typeface="Arial" panose="020B0604020202020204" pitchFamily="34" charset="0"/>
              </a:rPr>
              <a:t> critical literacy skills assessed.</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The unique combination of AmeriCorps resources with evidence-based practices ensures all students are on the road to reading success. </a:t>
            </a:r>
          </a:p>
          <a:p>
            <a:r>
              <a:rPr lang="en-US"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The federal investment is </a:t>
            </a:r>
            <a:r>
              <a:rPr lang="en-US" b="1" u="sng" dirty="0">
                <a:latin typeface="Arial" panose="020B0604020202020204" pitchFamily="34" charset="0"/>
                <a:cs typeface="Arial" panose="020B0604020202020204" pitchFamily="34" charset="0"/>
              </a:rPr>
              <a:t>$13.3</a:t>
            </a:r>
            <a:r>
              <a:rPr lang="en-US" dirty="0">
                <a:latin typeface="Arial" panose="020B0604020202020204" pitchFamily="34" charset="0"/>
                <a:cs typeface="Arial" panose="020B0604020202020204" pitchFamily="34" charset="0"/>
              </a:rPr>
              <a:t> million plus college scholarships awarded to the AmeriCorps members totaling </a:t>
            </a:r>
            <a:r>
              <a:rPr lang="en-US" b="1" u="sng" dirty="0">
                <a:latin typeface="Arial" panose="020B0604020202020204" pitchFamily="34" charset="0"/>
                <a:cs typeface="Arial" panose="020B0604020202020204" pitchFamily="34" charset="0"/>
              </a:rPr>
              <a:t>$7.1</a:t>
            </a:r>
            <a:r>
              <a:rPr lang="en-US" dirty="0">
                <a:latin typeface="Arial" panose="020B0604020202020204" pitchFamily="34" charset="0"/>
                <a:cs typeface="Arial" panose="020B0604020202020204" pitchFamily="34" charset="0"/>
              </a:rPr>
              <a:t> million which averages </a:t>
            </a:r>
            <a:r>
              <a:rPr lang="en-US" b="1" u="sng" dirty="0">
                <a:latin typeface="Arial" panose="020B0604020202020204" pitchFamily="34" charset="0"/>
                <a:cs typeface="Arial" panose="020B0604020202020204" pitchFamily="34" charset="0"/>
              </a:rPr>
              <a:t>$5,700</a:t>
            </a:r>
            <a:r>
              <a:rPr lang="en-US" dirty="0">
                <a:latin typeface="Arial" panose="020B0604020202020204" pitchFamily="34" charset="0"/>
                <a:cs typeface="Arial" panose="020B0604020202020204" pitchFamily="34" charset="0"/>
              </a:rPr>
              <a:t> per member.  The match from private sector, philanthropic and local funding nationwide is </a:t>
            </a:r>
            <a:r>
              <a:rPr lang="en-US" b="1" u="sng" dirty="0">
                <a:latin typeface="Arial" panose="020B0604020202020204" pitchFamily="34" charset="0"/>
                <a:cs typeface="Arial" panose="020B0604020202020204" pitchFamily="34" charset="0"/>
              </a:rPr>
              <a:t>$14.3 million</a:t>
            </a:r>
            <a:r>
              <a:rPr lang="en-US" dirty="0">
                <a:latin typeface="Arial" panose="020B0604020202020204" pitchFamily="34" charset="0"/>
                <a:cs typeface="Arial" panose="020B0604020202020204" pitchFamily="34" charset="0"/>
              </a:rPr>
              <a:t>. </a:t>
            </a:r>
            <a:endParaRPr lang="en-US" dirty="0" smtClean="0">
              <a:latin typeface="Arial" panose="020B0604020202020204" pitchFamily="34" charset="0"/>
              <a:cs typeface="Arial" panose="020B0604020202020204" pitchFamily="34" charset="0"/>
            </a:endParaRP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Images: Logos for AmeriCorps and the Minnesota Reading Corps</a:t>
            </a:r>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26</a:t>
            </a:fld>
            <a:endParaRPr lang="en-US" dirty="0"/>
          </a:p>
        </p:txBody>
      </p:sp>
    </p:spTree>
    <p:extLst>
      <p:ext uri="{BB962C8B-B14F-4D97-AF65-F5344CB8AC3E}">
        <p14:creationId xmlns:p14="http://schemas.microsoft.com/office/powerpoint/2010/main" val="1282353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Again, the CNCS Office of External Affairs is always looking for great photos</a:t>
            </a:r>
            <a:r>
              <a:rPr lang="en-US" baseline="0" dirty="0" smtClean="0"/>
              <a:t> and stories. Please use any and all of these ways to stay in touch with our staff and communicate all the great work that you are doing:</a:t>
            </a:r>
          </a:p>
          <a:p>
            <a:endParaRPr lang="en-US" baseline="0" dirty="0" smtClean="0"/>
          </a:p>
          <a:p>
            <a:r>
              <a:rPr lang="en-US" dirty="0" smtClean="0"/>
              <a:t>--Email:</a:t>
            </a:r>
            <a:r>
              <a:rPr lang="en-US" baseline="0" dirty="0" smtClean="0"/>
              <a:t> pressoffice@cns.gov</a:t>
            </a:r>
            <a:endParaRPr lang="en-US" dirty="0" smtClean="0"/>
          </a:p>
          <a:p>
            <a:r>
              <a:rPr lang="en-US" dirty="0" smtClean="0"/>
              <a:t>--Facebook: facebook.com/nationalservice</a:t>
            </a:r>
          </a:p>
          <a:p>
            <a:r>
              <a:rPr lang="en-US" dirty="0" smtClean="0"/>
              <a:t>--Twitter: @nationalservice</a:t>
            </a:r>
          </a:p>
          <a:p>
            <a:r>
              <a:rPr lang="en-US" dirty="0" smtClean="0"/>
              <a:t>--Tumblr: nationalservice.tumblr.com</a:t>
            </a:r>
          </a:p>
          <a:p>
            <a:r>
              <a:rPr lang="en-US" dirty="0" smtClean="0"/>
              <a:t>--Instagram:</a:t>
            </a:r>
            <a:r>
              <a:rPr lang="en-US" baseline="0" dirty="0" smtClean="0"/>
              <a:t> Instagram.com/nationalservice</a:t>
            </a:r>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27</a:t>
            </a:fld>
            <a:endParaRPr lang="en-US" dirty="0"/>
          </a:p>
        </p:txBody>
      </p:sp>
    </p:spTree>
    <p:extLst>
      <p:ext uri="{BB962C8B-B14F-4D97-AF65-F5344CB8AC3E}">
        <p14:creationId xmlns:p14="http://schemas.microsoft.com/office/powerpoint/2010/main" val="34116832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Finally,</a:t>
            </a:r>
            <a:r>
              <a:rPr lang="en-US" baseline="0" dirty="0" smtClean="0"/>
              <a:t> here are a few potential ways to take this information on branding to your own AmeriCorps program or state commission. Working through these questions will help you strengthen all of your communications and further connect with the national service brand. Consider:</a:t>
            </a:r>
          </a:p>
          <a:p>
            <a:endParaRPr lang="en-US" baseline="0" dirty="0" smtClean="0"/>
          </a:p>
          <a:p>
            <a:r>
              <a:rPr lang="en-US" dirty="0" smtClean="0">
                <a:solidFill>
                  <a:schemeClr val="tx2"/>
                </a:solidFill>
              </a:rPr>
              <a:t>--What steps do you need to take to improve your branding practices?</a:t>
            </a:r>
          </a:p>
          <a:p>
            <a:pPr marL="0" indent="0">
              <a:buNone/>
            </a:pPr>
            <a:endParaRPr lang="en-US" dirty="0" smtClean="0">
              <a:solidFill>
                <a:schemeClr val="tx2"/>
              </a:solidFill>
            </a:endParaRPr>
          </a:p>
          <a:p>
            <a:r>
              <a:rPr lang="en-US" dirty="0" smtClean="0">
                <a:solidFill>
                  <a:schemeClr val="tx2"/>
                </a:solidFill>
              </a:rPr>
              <a:t>--How will you help your colleagues develop better branding practices/impact stories?</a:t>
            </a:r>
          </a:p>
          <a:p>
            <a:pPr marL="0" indent="0">
              <a:buNone/>
            </a:pPr>
            <a:endParaRPr lang="en-US" dirty="0" smtClean="0">
              <a:solidFill>
                <a:schemeClr val="tx2"/>
              </a:solidFill>
            </a:endParaRPr>
          </a:p>
          <a:p>
            <a:r>
              <a:rPr lang="en-US" dirty="0" smtClean="0">
                <a:solidFill>
                  <a:schemeClr val="tx2"/>
                </a:solidFill>
              </a:rPr>
              <a:t>--How can we better support your continuous learning and skill-building on this important topic?</a:t>
            </a:r>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28</a:t>
            </a:fld>
            <a:endParaRPr lang="en-US" dirty="0"/>
          </a:p>
        </p:txBody>
      </p:sp>
    </p:spTree>
    <p:extLst>
      <p:ext uri="{BB962C8B-B14F-4D97-AF65-F5344CB8AC3E}">
        <p14:creationId xmlns:p14="http://schemas.microsoft.com/office/powerpoint/2010/main" val="37351722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Q&amp;A</a:t>
            </a:r>
          </a:p>
          <a:p>
            <a:endParaRPr lang="en-US" dirty="0" smtClean="0"/>
          </a:p>
          <a:p>
            <a:r>
              <a:rPr lang="en-US" dirty="0" smtClean="0"/>
              <a:t>What</a:t>
            </a:r>
            <a:r>
              <a:rPr lang="en-US" baseline="0" dirty="0" smtClean="0"/>
              <a:t> questions do you have?</a:t>
            </a:r>
          </a:p>
        </p:txBody>
      </p:sp>
      <p:sp>
        <p:nvSpPr>
          <p:cNvPr id="5" name="Slide Number Placeholder 4"/>
          <p:cNvSpPr>
            <a:spLocks noGrp="1"/>
          </p:cNvSpPr>
          <p:nvPr>
            <p:ph type="sldNum" sz="quarter" idx="11"/>
          </p:nvPr>
        </p:nvSpPr>
        <p:spPr/>
        <p:txBody>
          <a:bodyPr/>
          <a:lstStyle/>
          <a:p>
            <a:fld id="{DA910615-33E9-A44A-87B7-52BAF2946AF9}" type="slidenum">
              <a:rPr lang="en-US" smtClean="0"/>
              <a:pPr/>
              <a:t>29</a:t>
            </a:fld>
            <a:endParaRPr lang="en-US" dirty="0"/>
          </a:p>
        </p:txBody>
      </p:sp>
    </p:spTree>
    <p:extLst>
      <p:ext uri="{BB962C8B-B14F-4D97-AF65-F5344CB8AC3E}">
        <p14:creationId xmlns:p14="http://schemas.microsoft.com/office/powerpoint/2010/main" val="40015650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i="0" baseline="0" dirty="0" smtClean="0"/>
              <a:t>Technology Check</a:t>
            </a:r>
          </a:p>
          <a:p>
            <a:endParaRPr lang="en-US" i="1" baseline="0" dirty="0" smtClean="0"/>
          </a:p>
          <a:p>
            <a:pPr>
              <a:buClr>
                <a:srgbClr val="5C8D3E"/>
              </a:buClr>
            </a:pPr>
            <a:r>
              <a:rPr lang="en-US" altLang="en-US" dirty="0"/>
              <a:t>ON THE PHONE:</a:t>
            </a:r>
          </a:p>
          <a:p>
            <a:pPr>
              <a:buClr>
                <a:srgbClr val="5C8D3E"/>
              </a:buClr>
            </a:pPr>
            <a:r>
              <a:rPr lang="en-US" altLang="en-US" dirty="0"/>
              <a:t>The phone lines will be opened for Q&amp;A after the presenter remarks.</a:t>
            </a:r>
          </a:p>
          <a:p>
            <a:pPr>
              <a:buClr>
                <a:srgbClr val="5C8D3E"/>
              </a:buClr>
            </a:pPr>
            <a:endParaRPr lang="en-US" altLang="en-US" dirty="0"/>
          </a:p>
          <a:p>
            <a:pPr>
              <a:buClr>
                <a:srgbClr val="5C8D3E"/>
              </a:buClr>
            </a:pPr>
            <a:r>
              <a:rPr lang="en-US" altLang="en-US" dirty="0"/>
              <a:t>ON SKYPE:</a:t>
            </a:r>
          </a:p>
          <a:p>
            <a:pPr>
              <a:buClr>
                <a:srgbClr val="5C8D3E"/>
              </a:buClr>
            </a:pPr>
            <a:r>
              <a:rPr lang="en-US" altLang="en-US" dirty="0"/>
              <a:t>Use the dialogue box on the left side of your screen to provide input or ask a question at any time during the presentation.  </a:t>
            </a:r>
          </a:p>
          <a:p>
            <a:endParaRPr lang="en-US" dirty="0"/>
          </a:p>
          <a:p>
            <a:r>
              <a:rPr lang="en-US" dirty="0"/>
              <a:t>REPLAY:</a:t>
            </a:r>
          </a:p>
          <a:p>
            <a:r>
              <a:rPr lang="en-US" dirty="0"/>
              <a:t>Today’s presentation will be posted on the National Service Knowledge Network: </a:t>
            </a:r>
            <a:r>
              <a:rPr lang="en-US" dirty="0">
                <a:hlinkClick r:id="rId3"/>
              </a:rPr>
              <a:t>www.nationalservice.gov/resources</a:t>
            </a:r>
            <a:r>
              <a:rPr lang="en-US" dirty="0"/>
              <a:t> </a:t>
            </a:r>
          </a:p>
          <a:p>
            <a:endParaRPr lang="en-US" baseline="0" dirty="0" smtClean="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a:t>
            </a:fld>
            <a:endParaRPr lang="en-US" dirty="0"/>
          </a:p>
        </p:txBody>
      </p:sp>
    </p:spTree>
    <p:extLst>
      <p:ext uri="{BB962C8B-B14F-4D97-AF65-F5344CB8AC3E}">
        <p14:creationId xmlns:p14="http://schemas.microsoft.com/office/powerpoint/2010/main" val="26058327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dirty="0" smtClean="0"/>
              <a:t>Wrap</a:t>
            </a:r>
            <a:r>
              <a:rPr lang="en-US" baseline="0" dirty="0" smtClean="0"/>
              <a:t> Up for Today:</a:t>
            </a:r>
          </a:p>
          <a:p>
            <a:endParaRPr lang="en-US" baseline="0" dirty="0" smtClean="0"/>
          </a:p>
          <a:p>
            <a:r>
              <a:rPr lang="en-US" dirty="0" smtClean="0"/>
              <a:t>Resources </a:t>
            </a:r>
            <a:r>
              <a:rPr lang="en-US" dirty="0"/>
              <a:t>on the CNCS </a:t>
            </a:r>
            <a:r>
              <a:rPr lang="en-US" dirty="0" smtClean="0"/>
              <a:t>website</a:t>
            </a:r>
          </a:p>
          <a:p>
            <a:r>
              <a:rPr lang="en-US" sz="2900" dirty="0" smtClean="0"/>
              <a:t>--Public Engagement Plan, Branding and Messaging Guidance, Logos, Press Releases, Photos;</a:t>
            </a:r>
            <a:r>
              <a:rPr lang="en-US" sz="2900" baseline="0" dirty="0" smtClean="0"/>
              <a:t> </a:t>
            </a:r>
            <a:r>
              <a:rPr lang="en-US" sz="2900" dirty="0" smtClean="0">
                <a:hlinkClick r:id="rId3"/>
              </a:rPr>
              <a:t>www.nationalservice.gov</a:t>
            </a:r>
            <a:r>
              <a:rPr lang="en-US" sz="2900" dirty="0" smtClean="0"/>
              <a:t> </a:t>
            </a:r>
          </a:p>
          <a:p>
            <a:pPr marL="228600" lvl="1" indent="0">
              <a:lnSpc>
                <a:spcPct val="120000"/>
              </a:lnSpc>
              <a:buNone/>
            </a:pPr>
            <a:endParaRPr lang="en-US" sz="2900" dirty="0" smtClean="0"/>
          </a:p>
          <a:p>
            <a:pPr>
              <a:lnSpc>
                <a:spcPct val="120000"/>
              </a:lnSpc>
            </a:pPr>
            <a:r>
              <a:rPr lang="en-US" sz="2900" dirty="0" smtClean="0"/>
              <a:t>Resources on the National Service Knowledge Network</a:t>
            </a:r>
          </a:p>
          <a:p>
            <a:pPr>
              <a:lnSpc>
                <a:spcPct val="120000"/>
              </a:lnSpc>
            </a:pPr>
            <a:r>
              <a:rPr lang="en-US" sz="2900" dirty="0" smtClean="0"/>
              <a:t>--Grantee TTA Calendar, Program Start-up Guide, Program Development Recordings and Slides;</a:t>
            </a:r>
            <a:r>
              <a:rPr lang="en-US" sz="2900" baseline="0" dirty="0" smtClean="0"/>
              <a:t> </a:t>
            </a:r>
            <a:r>
              <a:rPr lang="en-US" sz="2900" dirty="0" smtClean="0">
                <a:hlinkClick r:id="rId4"/>
              </a:rPr>
              <a:t>www.nationalservice.gov/resources/americorps</a:t>
            </a:r>
            <a:r>
              <a:rPr lang="en-US" sz="2900" dirty="0" smtClean="0"/>
              <a:t> </a:t>
            </a:r>
          </a:p>
          <a:p>
            <a:pPr marL="0" indent="0">
              <a:lnSpc>
                <a:spcPct val="120000"/>
              </a:lnSpc>
              <a:buNone/>
            </a:pPr>
            <a:r>
              <a:rPr lang="en-US" sz="2900" dirty="0" smtClean="0"/>
              <a:t>	 </a:t>
            </a:r>
          </a:p>
          <a:p>
            <a:pPr>
              <a:lnSpc>
                <a:spcPct val="120000"/>
              </a:lnSpc>
            </a:pPr>
            <a:r>
              <a:rPr lang="en-US" sz="2900" dirty="0" smtClean="0"/>
              <a:t>Next Program Development Webinar: Prohibited Activities</a:t>
            </a:r>
          </a:p>
          <a:p>
            <a:pPr>
              <a:lnSpc>
                <a:spcPct val="120000"/>
              </a:lnSpc>
            </a:pPr>
            <a:r>
              <a:rPr lang="en-US" sz="2900" dirty="0" smtClean="0"/>
              <a:t>--January 26, 2017, 3:00 – 4:30 pm Eastern</a:t>
            </a:r>
          </a:p>
          <a:p>
            <a:pPr>
              <a:lnSpc>
                <a:spcPct val="120000"/>
              </a:lnSpc>
            </a:pPr>
            <a:r>
              <a:rPr lang="en-US" sz="2900" dirty="0" smtClean="0"/>
              <a:t>--Look for the participation details in the TTA Update in early January</a:t>
            </a:r>
          </a:p>
          <a:p>
            <a:endParaRPr lang="en-US" dirty="0"/>
          </a:p>
          <a:p>
            <a:r>
              <a:rPr lang="en-US" dirty="0"/>
              <a:t>	</a:t>
            </a:r>
            <a:endParaRPr lang="en-US" dirty="0" smtClean="0"/>
          </a:p>
        </p:txBody>
      </p:sp>
      <p:sp>
        <p:nvSpPr>
          <p:cNvPr id="5" name="Slide Number Placeholder 4"/>
          <p:cNvSpPr>
            <a:spLocks noGrp="1"/>
          </p:cNvSpPr>
          <p:nvPr>
            <p:ph type="sldNum" sz="quarter" idx="11"/>
          </p:nvPr>
        </p:nvSpPr>
        <p:spPr/>
        <p:txBody>
          <a:bodyPr/>
          <a:lstStyle/>
          <a:p>
            <a:fld id="{DA910615-33E9-A44A-87B7-52BAF2946AF9}" type="slidenum">
              <a:rPr lang="en-US" smtClean="0"/>
              <a:pPr/>
              <a:t>30</a:t>
            </a:fld>
            <a:endParaRPr lang="en-US" dirty="0"/>
          </a:p>
        </p:txBody>
      </p:sp>
    </p:spTree>
    <p:extLst>
      <p:ext uri="{BB962C8B-B14F-4D97-AF65-F5344CB8AC3E}">
        <p14:creationId xmlns:p14="http://schemas.microsoft.com/office/powerpoint/2010/main" val="17449810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a:t>
            </a:r>
            <a:r>
              <a:rPr lang="en-US" baseline="0" dirty="0" smtClean="0"/>
              <a:t> you for participating in today’s webinar!</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31</a:t>
            </a:fld>
            <a:endParaRPr lang="en-US" dirty="0"/>
          </a:p>
        </p:txBody>
      </p:sp>
    </p:spTree>
    <p:extLst>
      <p:ext uri="{BB962C8B-B14F-4D97-AF65-F5344CB8AC3E}">
        <p14:creationId xmlns:p14="http://schemas.microsoft.com/office/powerpoint/2010/main" val="2646174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smtClean="0"/>
              <a:t>AmeriCorps Program Development Series</a:t>
            </a:r>
          </a:p>
          <a:p>
            <a:endParaRPr lang="en-US" i="1" dirty="0" smtClean="0"/>
          </a:p>
          <a:p>
            <a:pPr marL="0" indent="0">
              <a:buNone/>
            </a:pPr>
            <a:r>
              <a:rPr lang="en-US" sz="1400" dirty="0" smtClean="0"/>
              <a:t>The AmeriCorps Program Development Series is designed to build knowledge in core AmeriCorps program areas. The 2016 series includes:</a:t>
            </a:r>
          </a:p>
          <a:p>
            <a:pPr marL="0" indent="0">
              <a:buNone/>
            </a:pPr>
            <a:endParaRPr lang="en-US" sz="1400" dirty="0" smtClean="0"/>
          </a:p>
          <a:p>
            <a:pPr algn="l"/>
            <a:r>
              <a:rPr lang="en-US" sz="1200" dirty="0" smtClean="0"/>
              <a:t>--CNCS Orientation, Financial Management, Criminal History Checks</a:t>
            </a:r>
          </a:p>
          <a:p>
            <a:pPr algn="l"/>
            <a:r>
              <a:rPr lang="en-US" sz="1200" dirty="0" smtClean="0"/>
              <a:t>--AmeriCorps Member and Site Management, Financial Management Systems</a:t>
            </a:r>
          </a:p>
          <a:p>
            <a:pPr algn="l"/>
            <a:r>
              <a:rPr lang="en-US" sz="1200" dirty="0" smtClean="0"/>
              <a:t>--Program Start-up and Development Grantee Panel: What I Wish I Knew in Year 1</a:t>
            </a:r>
          </a:p>
          <a:p>
            <a:pPr algn="l"/>
            <a:r>
              <a:rPr lang="en-US" sz="1200" dirty="0" smtClean="0"/>
              <a:t>--Reasonable Accommodations Technical Assistance</a:t>
            </a:r>
          </a:p>
          <a:p>
            <a:pPr algn="l"/>
            <a:r>
              <a:rPr lang="en-US" sz="1200" dirty="0" smtClean="0"/>
              <a:t>--AmeriCorps Branding: Working Together to Tell Our Story</a:t>
            </a:r>
          </a:p>
          <a:p>
            <a:pPr marL="0" indent="0" algn="ctr">
              <a:buNone/>
            </a:pPr>
            <a:endParaRPr lang="en-US" sz="1400" dirty="0" smtClean="0"/>
          </a:p>
          <a:p>
            <a:pPr marL="0" indent="0">
              <a:buNone/>
            </a:pPr>
            <a:endParaRPr lang="en-US" sz="1000" dirty="0" smtClean="0"/>
          </a:p>
          <a:p>
            <a:endParaRPr lang="en-US" i="1" dirty="0" smtClean="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4</a:t>
            </a:fld>
            <a:endParaRPr lang="en-US" dirty="0"/>
          </a:p>
        </p:txBody>
      </p:sp>
    </p:spTree>
    <p:extLst>
      <p:ext uri="{BB962C8B-B14F-4D97-AF65-F5344CB8AC3E}">
        <p14:creationId xmlns:p14="http://schemas.microsoft.com/office/powerpoint/2010/main" val="2657063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0" dirty="0" smtClean="0"/>
              <a:t>Who is on the webinar</a:t>
            </a:r>
            <a:r>
              <a:rPr lang="en-US" b="0" baseline="0" dirty="0" smtClean="0"/>
              <a:t> today?</a:t>
            </a:r>
            <a:endParaRPr lang="en-US" b="0" dirty="0" smtClean="0"/>
          </a:p>
          <a:p>
            <a:endParaRPr lang="en-US" b="0" dirty="0" smtClean="0"/>
          </a:p>
          <a:p>
            <a:r>
              <a:rPr lang="en-US" b="0" dirty="0" smtClean="0"/>
              <a:t>Please use the dialogue box to answer these questions:</a:t>
            </a:r>
          </a:p>
          <a:p>
            <a:endParaRPr lang="en-US" b="0" dirty="0" smtClean="0"/>
          </a:p>
          <a:p>
            <a:pPr lvl="2"/>
            <a:r>
              <a:rPr lang="en-US" sz="2800" i="1" dirty="0"/>
              <a:t>What is your name?</a:t>
            </a:r>
          </a:p>
          <a:p>
            <a:pPr lvl="2"/>
            <a:r>
              <a:rPr lang="en-US" sz="2800" i="1" dirty="0"/>
              <a:t>What is the name of your AmeriCorps program or state commission?</a:t>
            </a:r>
          </a:p>
          <a:p>
            <a:pPr lvl="2"/>
            <a:r>
              <a:rPr lang="en-US" sz="2800" i="1" dirty="0"/>
              <a:t>Where are you?</a:t>
            </a:r>
          </a:p>
          <a:p>
            <a:pPr lvl="2"/>
            <a:r>
              <a:rPr lang="en-US" sz="2800" i="1" dirty="0"/>
              <a:t>What is your favorite </a:t>
            </a:r>
            <a:r>
              <a:rPr lang="en-US" sz="2800" i="1" dirty="0" smtClean="0"/>
              <a:t>part</a:t>
            </a:r>
            <a:r>
              <a:rPr lang="en-US" sz="2800" i="1" baseline="0" dirty="0" smtClean="0"/>
              <a:t> of the holiday season</a:t>
            </a:r>
            <a:r>
              <a:rPr lang="en-US" sz="2800" i="1" dirty="0" smtClean="0"/>
              <a:t>?</a:t>
            </a:r>
            <a:endParaRPr lang="en-US" sz="2800" i="1" dirty="0"/>
          </a:p>
          <a:p>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5</a:t>
            </a:fld>
            <a:endParaRPr lang="en-US" dirty="0"/>
          </a:p>
        </p:txBody>
      </p:sp>
    </p:spTree>
    <p:extLst>
      <p:ext uri="{BB962C8B-B14F-4D97-AF65-F5344CB8AC3E}">
        <p14:creationId xmlns:p14="http://schemas.microsoft.com/office/powerpoint/2010/main" val="2688547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a:t>
            </a:r>
          </a:p>
          <a:p>
            <a:endParaRPr lang="en-US" dirty="0" smtClean="0"/>
          </a:p>
          <a:p>
            <a:r>
              <a:rPr lang="en-US" dirty="0" smtClean="0"/>
              <a:t>--Barbara</a:t>
            </a:r>
          </a:p>
          <a:p>
            <a:r>
              <a:rPr lang="en-US" dirty="0" smtClean="0"/>
              <a:t>--CNCS</a:t>
            </a:r>
          </a:p>
          <a:p>
            <a:r>
              <a:rPr lang="en-US" dirty="0" smtClean="0"/>
              <a:t>--Washington,</a:t>
            </a:r>
            <a:r>
              <a:rPr lang="en-US" baseline="0" dirty="0" smtClean="0"/>
              <a:t> DC</a:t>
            </a:r>
          </a:p>
          <a:p>
            <a:r>
              <a:rPr lang="en-US" baseline="0" dirty="0" smtClean="0"/>
              <a:t>--Mr. 101: The Heat Miser (from TV special)</a:t>
            </a:r>
          </a:p>
          <a:p>
            <a:endParaRPr lang="en-US" baseline="0" dirty="0" smtClean="0"/>
          </a:p>
          <a:p>
            <a:r>
              <a:rPr lang="en-US" baseline="0" dirty="0" smtClean="0"/>
              <a:t>(Participants entered information in Skype Dialogue field)</a:t>
            </a:r>
            <a:endParaRPr lang="en-US" dirty="0"/>
          </a:p>
        </p:txBody>
      </p:sp>
      <p:sp>
        <p:nvSpPr>
          <p:cNvPr id="4" name="Slide Number Placeholder 3"/>
          <p:cNvSpPr>
            <a:spLocks noGrp="1"/>
          </p:cNvSpPr>
          <p:nvPr>
            <p:ph type="sldNum" sz="quarter" idx="10"/>
          </p:nvPr>
        </p:nvSpPr>
        <p:spPr/>
        <p:txBody>
          <a:bodyPr/>
          <a:lstStyle/>
          <a:p>
            <a:fld id="{DA910615-33E9-A44A-87B7-52BAF2946AF9}" type="slidenum">
              <a:rPr lang="en-US" smtClean="0"/>
              <a:pPr/>
              <a:t>6</a:t>
            </a:fld>
            <a:endParaRPr lang="en-US" dirty="0"/>
          </a:p>
        </p:txBody>
      </p:sp>
    </p:spTree>
    <p:extLst>
      <p:ext uri="{BB962C8B-B14F-4D97-AF65-F5344CB8AC3E}">
        <p14:creationId xmlns:p14="http://schemas.microsoft.com/office/powerpoint/2010/main" val="6278059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Today’s presentation will be on AmeriCorps Branding,</a:t>
            </a:r>
            <a:r>
              <a:rPr lang="en-US" baseline="0" dirty="0" smtClean="0"/>
              <a:t> and the speaker is Ted Miller, Chief of the CNCS Office of External Affairs.</a:t>
            </a:r>
            <a:endParaRPr lang="en-US" dirty="0"/>
          </a:p>
        </p:txBody>
      </p:sp>
      <p:sp>
        <p:nvSpPr>
          <p:cNvPr id="4" name="Slide Number Placeholder 3"/>
          <p:cNvSpPr>
            <a:spLocks noGrp="1"/>
          </p:cNvSpPr>
          <p:nvPr>
            <p:ph type="sldNum" sz="quarter" idx="10"/>
          </p:nvPr>
        </p:nvSpPr>
        <p:spPr/>
        <p:txBody>
          <a:bodyPr/>
          <a:lstStyle/>
          <a:p>
            <a:fld id="{DA910615-33E9-A44A-87B7-52BAF2946AF9}" type="slidenum">
              <a:rPr lang="en-US" smtClean="0"/>
              <a:pPr/>
              <a:t>7</a:t>
            </a:fld>
            <a:endParaRPr lang="en-US" dirty="0"/>
          </a:p>
        </p:txBody>
      </p:sp>
      <p:sp>
        <p:nvSpPr>
          <p:cNvPr id="5" name="Footer Placeholder 4"/>
          <p:cNvSpPr>
            <a:spLocks noGrp="1"/>
          </p:cNvSpPr>
          <p:nvPr>
            <p:ph type="ftr" sz="quarter" idx="11"/>
          </p:nvPr>
        </p:nvSpPr>
        <p:spPr/>
        <p:txBody>
          <a:bodyPr/>
          <a:lstStyle/>
          <a:p>
            <a:r>
              <a:rPr lang="en-US" dirty="0" smtClean="0"/>
              <a:t>CNCS Template 2013</a:t>
            </a:r>
            <a:endParaRPr lang="en-US" dirty="0"/>
          </a:p>
        </p:txBody>
      </p:sp>
    </p:spTree>
    <p:extLst>
      <p:ext uri="{BB962C8B-B14F-4D97-AF65-F5344CB8AC3E}">
        <p14:creationId xmlns:p14="http://schemas.microsoft.com/office/powerpoint/2010/main" val="3368343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are ways to be in touch with the CNCS Office of External Affairs via email:</a:t>
            </a:r>
          </a:p>
          <a:p>
            <a:endParaRPr lang="en-US" baseline="0" dirty="0" smtClean="0"/>
          </a:p>
          <a:p>
            <a:r>
              <a:rPr lang="en-US" baseline="0" dirty="0" smtClean="0"/>
              <a:t>--pressoffice@cns.gov</a:t>
            </a:r>
          </a:p>
          <a:p>
            <a:r>
              <a:rPr lang="en-US" dirty="0" smtClean="0"/>
              <a:t>--digitalmedia@cns.gov</a:t>
            </a:r>
          </a:p>
          <a:p>
            <a:r>
              <a:rPr lang="en-US" dirty="0" smtClean="0"/>
              <a:t>--engagement@cns.gov</a:t>
            </a:r>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8</a:t>
            </a:fld>
            <a:endParaRPr lang="en-US" dirty="0"/>
          </a:p>
        </p:txBody>
      </p:sp>
    </p:spTree>
    <p:extLst>
      <p:ext uri="{BB962C8B-B14F-4D97-AF65-F5344CB8AC3E}">
        <p14:creationId xmlns:p14="http://schemas.microsoft.com/office/powerpoint/2010/main" val="36128067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Services provided by the Office of External Affairs include:</a:t>
            </a:r>
          </a:p>
          <a:p>
            <a:endParaRPr lang="en-US" dirty="0" smtClean="0"/>
          </a:p>
          <a:p>
            <a:r>
              <a:rPr lang="en-US" dirty="0" smtClean="0"/>
              <a:t>*Storytelling: speeches, style guide, and branding</a:t>
            </a:r>
          </a:p>
          <a:p>
            <a:r>
              <a:rPr lang="en-US" dirty="0" smtClean="0"/>
              <a:t>*Message</a:t>
            </a:r>
            <a:r>
              <a:rPr lang="en-US" baseline="0" dirty="0" smtClean="0"/>
              <a:t> Delivery: website/social media management, news/press, www.govdelivery.com/508</a:t>
            </a:r>
          </a:p>
          <a:p>
            <a:r>
              <a:rPr lang="en-US" baseline="0" dirty="0" smtClean="0"/>
              <a:t>*Engagement/Outreach: days of service, partnerships, and support to grantees and programs</a:t>
            </a:r>
            <a:endParaRPr lang="en-US" dirty="0"/>
          </a:p>
        </p:txBody>
      </p:sp>
      <p:sp>
        <p:nvSpPr>
          <p:cNvPr id="4" name="Footer Placeholder 3"/>
          <p:cNvSpPr>
            <a:spLocks noGrp="1"/>
          </p:cNvSpPr>
          <p:nvPr>
            <p:ph type="ftr" sz="quarter" idx="10"/>
          </p:nvPr>
        </p:nvSpPr>
        <p:spPr/>
        <p:txBody>
          <a:bodyPr/>
          <a:lstStyle/>
          <a:p>
            <a:r>
              <a:rPr lang="en-US" dirty="0" smtClean="0"/>
              <a:t>CNCS Template 2013</a:t>
            </a:r>
            <a:endParaRPr lang="en-US" dirty="0"/>
          </a:p>
        </p:txBody>
      </p:sp>
      <p:sp>
        <p:nvSpPr>
          <p:cNvPr id="5" name="Slide Number Placeholder 4"/>
          <p:cNvSpPr>
            <a:spLocks noGrp="1"/>
          </p:cNvSpPr>
          <p:nvPr>
            <p:ph type="sldNum" sz="quarter" idx="11"/>
          </p:nvPr>
        </p:nvSpPr>
        <p:spPr/>
        <p:txBody>
          <a:bodyPr/>
          <a:lstStyle/>
          <a:p>
            <a:fld id="{DA910615-33E9-A44A-87B7-52BAF2946AF9}" type="slidenum">
              <a:rPr lang="en-US" smtClean="0"/>
              <a:pPr/>
              <a:t>9</a:t>
            </a:fld>
            <a:endParaRPr lang="en-US" dirty="0"/>
          </a:p>
        </p:txBody>
      </p:sp>
    </p:spTree>
    <p:extLst>
      <p:ext uri="{BB962C8B-B14F-4D97-AF65-F5344CB8AC3E}">
        <p14:creationId xmlns:p14="http://schemas.microsoft.com/office/powerpoint/2010/main" val="28553514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17" name="Picture 16" descr="cncs-(1)LG.png"/>
          <p:cNvPicPr>
            <a:picLocks noChangeAspect="1"/>
          </p:cNvPicPr>
          <p:nvPr userDrawn="1"/>
        </p:nvPicPr>
        <p:blipFill>
          <a:blip r:embed="rId3"/>
          <a:stretch>
            <a:fillRect/>
          </a:stretch>
        </p:blipFill>
        <p:spPr>
          <a:xfrm>
            <a:off x="790575" y="169698"/>
            <a:ext cx="1538130" cy="682794"/>
          </a:xfrm>
          <a:prstGeom prst="rect">
            <a:avLst/>
          </a:prstGeom>
        </p:spPr>
      </p:pic>
      <p:pic>
        <p:nvPicPr>
          <p:cNvPr id="16" name="Picture 15"/>
          <p:cNvPicPr>
            <a:picLocks noChangeAspect="1"/>
          </p:cNvPicPr>
          <p:nvPr userDrawn="1"/>
        </p:nvPicPr>
        <p:blipFill rotWithShape="1">
          <a:blip r:embed="rId4">
            <a:extLst>
              <a:ext uri="{28A0092B-C50C-407E-A947-70E740481C1C}">
                <a14:useLocalDpi xmlns:a14="http://schemas.microsoft.com/office/drawing/2010/main" val="0"/>
              </a:ext>
            </a:extLst>
          </a:blip>
          <a:srcRect l="7890" r="10593"/>
          <a:stretch/>
        </p:blipFill>
        <p:spPr>
          <a:xfrm>
            <a:off x="69436" y="3031739"/>
            <a:ext cx="2906993" cy="2377440"/>
          </a:xfrm>
          <a:prstGeom prst="rect">
            <a:avLst/>
          </a:prstGeom>
          <a:effectLst>
            <a:outerShdw blurRad="76200" dist="88900" dir="3360000">
              <a:srgbClr val="000000">
                <a:alpha val="43000"/>
              </a:srgbClr>
            </a:outerShdw>
          </a:effectLst>
        </p:spPr>
      </p:pic>
      <p:pic>
        <p:nvPicPr>
          <p:cNvPr id="18" name="Picture 17"/>
          <p:cNvPicPr>
            <a:picLocks noChangeAspect="1"/>
          </p:cNvPicPr>
          <p:nvPr userDrawn="1"/>
        </p:nvPicPr>
        <p:blipFill rotWithShape="1">
          <a:blip r:embed="rId5">
            <a:extLst>
              <a:ext uri="{28A0092B-C50C-407E-A947-70E740481C1C}">
                <a14:useLocalDpi xmlns:a14="http://schemas.microsoft.com/office/drawing/2010/main" val="0"/>
              </a:ext>
            </a:extLst>
          </a:blip>
          <a:srcRect l="4646" r="3355"/>
          <a:stretch/>
        </p:blipFill>
        <p:spPr>
          <a:xfrm>
            <a:off x="3088235" y="3031739"/>
            <a:ext cx="2916254" cy="2377440"/>
          </a:xfrm>
          <a:prstGeom prst="rect">
            <a:avLst/>
          </a:prstGeom>
          <a:effectLst>
            <a:outerShdw blurRad="76200" dist="88900" dir="3360000">
              <a:srgbClr val="000000">
                <a:alpha val="43000"/>
              </a:srgbClr>
            </a:outerShdw>
          </a:effectLst>
        </p:spPr>
      </p:pic>
      <p:pic>
        <p:nvPicPr>
          <p:cNvPr id="19" name="Picture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122914" y="3031739"/>
            <a:ext cx="2908402" cy="2377440"/>
          </a:xfrm>
          <a:prstGeom prst="rect">
            <a:avLst/>
          </a:prstGeom>
          <a:effectLst>
            <a:outerShdw blurRad="76200" dist="88900" dir="3360000">
              <a:srgbClr val="000000">
                <a:alpha val="43000"/>
              </a:srgbClr>
            </a:outerShdw>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Title Only">
    <p:spTree>
      <p:nvGrpSpPr>
        <p:cNvPr id="1" name=""/>
        <p:cNvGrpSpPr/>
        <p:nvPr/>
      </p:nvGrpSpPr>
      <p:grpSpPr>
        <a:xfrm>
          <a:off x="0" y="0"/>
          <a:ext cx="0" cy="0"/>
          <a:chOff x="0" y="0"/>
          <a:chExt cx="0" cy="0"/>
        </a:xfrm>
      </p:grpSpPr>
      <p:pic>
        <p:nvPicPr>
          <p:cNvPr id="3" name="Picture 2" descr="CNCSTemplate_B-rev-2.jp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pic>
        <p:nvPicPr>
          <p:cNvPr id="7" name="Picture 6" descr="CNCSTemplate_B-rev-2.jpg"/>
          <p:cNvPicPr>
            <a:picLocks noChangeAspect="1"/>
          </p:cNvPicPr>
          <p:nvPr userDrawn="1"/>
        </p:nvPicPr>
        <p:blipFill>
          <a:blip r:embed="rId2"/>
          <a:stretch>
            <a:fillRect/>
          </a:stretch>
        </p:blipFill>
        <p:spPr>
          <a:xfrm>
            <a:off x="0" y="0"/>
            <a:ext cx="9144000" cy="6858000"/>
          </a:xfrm>
          <a:prstGeom prst="rect">
            <a:avLst/>
          </a:prstGeom>
        </p:spPr>
      </p:pic>
      <p:pic>
        <p:nvPicPr>
          <p:cNvPr id="16" name="Picture 15" descr="ac.png"/>
          <p:cNvPicPr>
            <a:picLocks noChangeAspect="1"/>
          </p:cNvPicPr>
          <p:nvPr userDrawn="1"/>
        </p:nvPicPr>
        <p:blipFill>
          <a:blip r:embed="rId3"/>
          <a:stretch>
            <a:fillRect/>
          </a:stretch>
        </p:blipFill>
        <p:spPr>
          <a:xfrm>
            <a:off x="7948284" y="5869184"/>
            <a:ext cx="881629" cy="881628"/>
          </a:xfrm>
          <a:prstGeom prst="rect">
            <a:avLst/>
          </a:prstGeom>
        </p:spPr>
      </p:pic>
      <p:sp>
        <p:nvSpPr>
          <p:cNvPr id="2" name="Title 1"/>
          <p:cNvSpPr>
            <a:spLocks noGrp="1"/>
          </p:cNvSpPr>
          <p:nvPr userDrawn="1">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userDrawn="1">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11" name="Picture 10" descr="cncs-(1)LG.png"/>
          <p:cNvPicPr>
            <a:picLocks noChangeAspect="1"/>
          </p:cNvPicPr>
          <p:nvPr userDrawn="1"/>
        </p:nvPicPr>
        <p:blipFill>
          <a:blip r:embed="rId4"/>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177074" cy="1755775"/>
          </a:xfrm>
        </p:spPr>
        <p:txBody>
          <a:bodyPr>
            <a:normAutofit/>
          </a:bodyPr>
          <a:lstStyle>
            <a:lvl1pPr>
              <a:defRPr sz="32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886200"/>
            <a:ext cx="6177074" cy="1026495"/>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4040188"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901825"/>
            <a:ext cx="4040188" cy="39438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62063"/>
            <a:ext cx="4041775"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1825"/>
            <a:ext cx="4041775" cy="39438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1_Title Only">
    <p:spTree>
      <p:nvGrpSpPr>
        <p:cNvPr id="1" name=""/>
        <p:cNvGrpSpPr/>
        <p:nvPr/>
      </p:nvGrpSpPr>
      <p:grpSpPr>
        <a:xfrm>
          <a:off x="0" y="0"/>
          <a:ext cx="0" cy="0"/>
          <a:chOff x="0" y="0"/>
          <a:chExt cx="0" cy="0"/>
        </a:xfrm>
      </p:grpSpPr>
      <p:pic>
        <p:nvPicPr>
          <p:cNvPr id="5" name="Picture 4"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_Title Only">
    <p:spTree>
      <p:nvGrpSpPr>
        <p:cNvPr id="1" name=""/>
        <p:cNvGrpSpPr/>
        <p:nvPr/>
      </p:nvGrpSpPr>
      <p:grpSpPr>
        <a:xfrm>
          <a:off x="0" y="0"/>
          <a:ext cx="0" cy="0"/>
          <a:chOff x="0" y="0"/>
          <a:chExt cx="0" cy="0"/>
        </a:xfrm>
      </p:grpSpPr>
      <p:pic>
        <p:nvPicPr>
          <p:cNvPr id="4" name="Picture 3" descr="CNCSTemplate_B-rev-2.jp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pic>
        <p:nvPicPr>
          <p:cNvPr id="7" name="Picture 6"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6" name="Picture 5" descr="cncs-(1)LG.png"/>
          <p:cNvPicPr>
            <a:picLocks noChangeAspect="1"/>
          </p:cNvPicPr>
          <p:nvPr userDrawn="1"/>
        </p:nvPicPr>
        <p:blipFill>
          <a:blip r:embed="rId3"/>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pic>
        <p:nvPicPr>
          <p:cNvPr id="9" name="Picture 8"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16" name="Picture 15" descr="ac.png"/>
          <p:cNvPicPr>
            <a:picLocks noChangeAspect="1"/>
          </p:cNvPicPr>
          <p:nvPr userDrawn="1"/>
        </p:nvPicPr>
        <p:blipFill>
          <a:blip r:embed="rId3"/>
          <a:stretch>
            <a:fillRect/>
          </a:stretch>
        </p:blipFill>
        <p:spPr>
          <a:xfrm>
            <a:off x="7948285" y="5860485"/>
            <a:ext cx="881628" cy="881628"/>
          </a:xfrm>
          <a:prstGeom prst="rect">
            <a:avLst/>
          </a:prstGeom>
        </p:spPr>
      </p:pic>
      <p:pic>
        <p:nvPicPr>
          <p:cNvPr id="7" name="Picture 6" descr="cncs-(1)LG.png"/>
          <p:cNvPicPr>
            <a:picLocks noChangeAspect="1"/>
          </p:cNvPicPr>
          <p:nvPr userDrawn="1"/>
        </p:nvPicPr>
        <p:blipFill>
          <a:blip r:embed="rId4"/>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177074" cy="1755775"/>
          </a:xfrm>
        </p:spPr>
        <p:txBody>
          <a:bodyPr>
            <a:normAutofit/>
          </a:bodyPr>
          <a:lstStyle>
            <a:lvl1pPr>
              <a:defRPr sz="32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886200"/>
            <a:ext cx="6177074" cy="1026495"/>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4040188"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901825"/>
            <a:ext cx="4040188" cy="39699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62063"/>
            <a:ext cx="4041775"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1901825"/>
            <a:ext cx="4041775" cy="39699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Only" preserve="1">
  <p:cSld name="1_Title Only">
    <p:spTree>
      <p:nvGrpSpPr>
        <p:cNvPr id="1" name=""/>
        <p:cNvGrpSpPr/>
        <p:nvPr/>
      </p:nvGrpSpPr>
      <p:grpSpPr>
        <a:xfrm>
          <a:off x="0" y="0"/>
          <a:ext cx="0" cy="0"/>
          <a:chOff x="0" y="0"/>
          <a:chExt cx="0" cy="0"/>
        </a:xfrm>
      </p:grpSpPr>
      <p:pic>
        <p:nvPicPr>
          <p:cNvPr id="4" name="Picture 3"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_Title Only">
    <p:spTree>
      <p:nvGrpSpPr>
        <p:cNvPr id="1" name=""/>
        <p:cNvGrpSpPr/>
        <p:nvPr/>
      </p:nvGrpSpPr>
      <p:grpSpPr>
        <a:xfrm>
          <a:off x="0" y="0"/>
          <a:ext cx="0" cy="0"/>
          <a:chOff x="0" y="0"/>
          <a:chExt cx="0" cy="0"/>
        </a:xfrm>
      </p:grpSpPr>
      <p:pic>
        <p:nvPicPr>
          <p:cNvPr id="3" name="Picture 2" descr="CNCSTemplate_B-rev-2.jp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pic>
        <p:nvPicPr>
          <p:cNvPr id="8" name="Picture 7"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7" name="Picture 6" descr="cncs-(1)LG.png"/>
          <p:cNvPicPr>
            <a:picLocks noChangeAspect="1"/>
          </p:cNvPicPr>
          <p:nvPr userDrawn="1"/>
        </p:nvPicPr>
        <p:blipFill>
          <a:blip r:embed="rId3"/>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177074" cy="1755775"/>
          </a:xfrm>
        </p:spPr>
        <p:txBody>
          <a:bodyPr>
            <a:normAutofit/>
          </a:bodyPr>
          <a:lstStyle>
            <a:lvl1pPr>
              <a:defRPr sz="32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886200"/>
            <a:ext cx="6177074" cy="1026495"/>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4040188"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901825"/>
            <a:ext cx="4040188" cy="389164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62063"/>
            <a:ext cx="4041775"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1825"/>
            <a:ext cx="4041775" cy="389164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Only" preserve="1">
  <p:cSld name="1_Title Only">
    <p:spTree>
      <p:nvGrpSpPr>
        <p:cNvPr id="1" name=""/>
        <p:cNvGrpSpPr/>
        <p:nvPr/>
      </p:nvGrpSpPr>
      <p:grpSpPr>
        <a:xfrm>
          <a:off x="0" y="0"/>
          <a:ext cx="0" cy="0"/>
          <a:chOff x="0" y="0"/>
          <a:chExt cx="0" cy="0"/>
        </a:xfrm>
      </p:grpSpPr>
      <p:pic>
        <p:nvPicPr>
          <p:cNvPr id="5" name="Picture 4"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2_Title Only">
    <p:spTree>
      <p:nvGrpSpPr>
        <p:cNvPr id="1" name=""/>
        <p:cNvGrpSpPr/>
        <p:nvPr/>
      </p:nvGrpSpPr>
      <p:grpSpPr>
        <a:xfrm>
          <a:off x="0" y="0"/>
          <a:ext cx="0" cy="0"/>
          <a:chOff x="0" y="0"/>
          <a:chExt cx="0" cy="0"/>
        </a:xfrm>
      </p:grpSpPr>
      <p:pic>
        <p:nvPicPr>
          <p:cNvPr id="4" name="Picture 3" descr="CNCSTemplate_B-rev-2.jp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pic>
        <p:nvPicPr>
          <p:cNvPr id="6" name="Picture 5"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249363"/>
            <a:ext cx="8077200" cy="939800"/>
          </a:xfrm>
        </p:spPr>
        <p:txBody>
          <a:bodyPr>
            <a:normAutofit/>
          </a:bodyPr>
          <a:lstStyle>
            <a:lvl1pPr>
              <a:defRPr sz="36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2112964"/>
            <a:ext cx="8077200" cy="520700"/>
          </a:xfrm>
        </p:spPr>
        <p:txBody>
          <a:bodyPr anchor="t">
            <a:normAutofit/>
          </a:bodyPr>
          <a:lstStyle>
            <a:lvl1pPr marL="0" indent="0" algn="l">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7" name="Picture 6" descr="cncs-(1)LG.png"/>
          <p:cNvPicPr>
            <a:picLocks noChangeAspect="1"/>
          </p:cNvPicPr>
          <p:nvPr userDrawn="1"/>
        </p:nvPicPr>
        <p:blipFill>
          <a:blip r:embed="rId3"/>
          <a:stretch>
            <a:fillRect/>
          </a:stretch>
        </p:blipFill>
        <p:spPr>
          <a:xfrm>
            <a:off x="790575" y="169698"/>
            <a:ext cx="1538130" cy="682794"/>
          </a:xfrm>
          <a:prstGeom prst="rect">
            <a:avLst/>
          </a:prstGeom>
        </p:spPr>
      </p:pic>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177074" cy="1755775"/>
          </a:xfrm>
        </p:spPr>
        <p:txBody>
          <a:bodyPr>
            <a:normAutofit/>
          </a:bodyPr>
          <a:lstStyle>
            <a:lvl1pPr>
              <a:defRPr sz="32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886200"/>
            <a:ext cx="6177074" cy="1026495"/>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6177074" cy="1755775"/>
          </a:xfrm>
        </p:spPr>
        <p:txBody>
          <a:bodyPr>
            <a:normAutofit/>
          </a:bodyPr>
          <a:lstStyle>
            <a:lvl1pPr>
              <a:defRPr sz="32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886200"/>
            <a:ext cx="6177074" cy="1026495"/>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4040188"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901825"/>
            <a:ext cx="4040188" cy="389164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62063"/>
            <a:ext cx="4041775"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1825"/>
            <a:ext cx="4041775" cy="389164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Only" preserve="1">
  <p:cSld name="1_Title Only">
    <p:spTree>
      <p:nvGrpSpPr>
        <p:cNvPr id="1" name=""/>
        <p:cNvGrpSpPr/>
        <p:nvPr/>
      </p:nvGrpSpPr>
      <p:grpSpPr>
        <a:xfrm>
          <a:off x="0" y="0"/>
          <a:ext cx="0" cy="0"/>
          <a:chOff x="0" y="0"/>
          <a:chExt cx="0" cy="0"/>
        </a:xfrm>
      </p:grpSpPr>
      <p:pic>
        <p:nvPicPr>
          <p:cNvPr id="4" name="Picture 3"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2_Title Only">
    <p:spTree>
      <p:nvGrpSpPr>
        <p:cNvPr id="1" name=""/>
        <p:cNvGrpSpPr/>
        <p:nvPr/>
      </p:nvGrpSpPr>
      <p:grpSpPr>
        <a:xfrm>
          <a:off x="0" y="0"/>
          <a:ext cx="0" cy="0"/>
          <a:chOff x="0" y="0"/>
          <a:chExt cx="0" cy="0"/>
        </a:xfrm>
      </p:grpSpPr>
      <p:pic>
        <p:nvPicPr>
          <p:cNvPr id="3" name="Picture 2" descr="CNCSTemplate_B-rev-2.jp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62064"/>
            <a:ext cx="4038600" cy="48641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3"/>
            <a:ext cx="4040188"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901825"/>
            <a:ext cx="4040188" cy="398733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62063"/>
            <a:ext cx="4041775" cy="639762"/>
          </a:xfrm>
        </p:spPr>
        <p:txBody>
          <a:bodyPr anchor="ctr">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1825"/>
            <a:ext cx="4041775" cy="398733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Only" preserve="1">
  <p:cSld name="1_Title Only">
    <p:spTree>
      <p:nvGrpSpPr>
        <p:cNvPr id="1" name=""/>
        <p:cNvGrpSpPr/>
        <p:nvPr/>
      </p:nvGrpSpPr>
      <p:grpSpPr>
        <a:xfrm>
          <a:off x="0" y="0"/>
          <a:ext cx="0" cy="0"/>
          <a:chOff x="0" y="0"/>
          <a:chExt cx="0" cy="0"/>
        </a:xfrm>
      </p:grpSpPr>
      <p:pic>
        <p:nvPicPr>
          <p:cNvPr id="4" name="Picture 3" descr="CNCSTemplate_B-rev-2.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8.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image" Target="../media/image7.jpeg"/><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image" Target="../media/image2.pn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image" Target="../media/image10.png"/><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image" Target="../media/image9.jpeg"/><Relationship Id="rId5" Type="http://schemas.openxmlformats.org/officeDocument/2006/relationships/slideLayout" Target="../slideLayouts/slideLayout24.xml"/><Relationship Id="rId10"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image" Target="../media/image2.pn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11.jpeg"/><Relationship Id="rId5" Type="http://schemas.openxmlformats.org/officeDocument/2006/relationships/slideLayout" Target="../slideLayouts/slideLayout33.xml"/><Relationship Id="rId10" Type="http://schemas.openxmlformats.org/officeDocument/2006/relationships/theme" Target="../theme/theme4.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image" Target="../media/image2.png"/><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image" Target="../media/image12.jpeg"/><Relationship Id="rId5" Type="http://schemas.openxmlformats.org/officeDocument/2006/relationships/slideLayout" Target="../slideLayouts/slideLayout42.xml"/><Relationship Id="rId10" Type="http://schemas.openxmlformats.org/officeDocument/2006/relationships/theme" Target="../theme/theme5.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4" name="Picture 13" descr="CNCSTemplate_B-rev-2.jpg"/>
          <p:cNvPicPr>
            <a:picLocks noChangeAspect="1"/>
          </p:cNvPicPr>
          <p:nvPr userDrawn="1"/>
        </p:nvPicPr>
        <p:blipFill>
          <a:blip r:embed="rId12"/>
          <a:stretch>
            <a:fillRect/>
          </a:stretch>
        </p:blipFill>
        <p:spPr>
          <a:xfrm>
            <a:off x="0" y="0"/>
            <a:ext cx="9144000" cy="6858000"/>
          </a:xfrm>
          <a:prstGeom prst="rect">
            <a:avLst/>
          </a:prstGeom>
        </p:spPr>
      </p:pic>
      <p:sp>
        <p:nvSpPr>
          <p:cNvPr id="2" name="Title Placeholder 1"/>
          <p:cNvSpPr>
            <a:spLocks noGrp="1"/>
          </p:cNvSpPr>
          <p:nvPr>
            <p:ph type="title"/>
          </p:nvPr>
        </p:nvSpPr>
        <p:spPr>
          <a:xfrm>
            <a:off x="188007" y="91443"/>
            <a:ext cx="8690976" cy="89632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88007" y="1262064"/>
            <a:ext cx="8690976" cy="507142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descr="cncs-(1)LG.png"/>
          <p:cNvPicPr>
            <a:picLocks noChangeAspect="1"/>
          </p:cNvPicPr>
          <p:nvPr userDrawn="1"/>
        </p:nvPicPr>
        <p:blipFill>
          <a:blip r:embed="rId13"/>
          <a:stretch>
            <a:fillRect/>
          </a:stretch>
        </p:blipFill>
        <p:spPr>
          <a:xfrm>
            <a:off x="7550052" y="6159594"/>
            <a:ext cx="1328931" cy="58992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78" r:id="rId2"/>
    <p:sldLayoutId id="2147483650" r:id="rId3"/>
    <p:sldLayoutId id="2147483656" r:id="rId4"/>
    <p:sldLayoutId id="2147483652" r:id="rId5"/>
    <p:sldLayoutId id="2147483653" r:id="rId6"/>
    <p:sldLayoutId id="2147483654" r:id="rId7"/>
    <p:sldLayoutId id="2147483655" r:id="rId8"/>
    <p:sldLayoutId id="2147483666" r:id="rId9"/>
    <p:sldLayoutId id="2147483667" r:id="rId10"/>
  </p:sldLayoutIdLst>
  <p:timing>
    <p:tnLst>
      <p:par>
        <p:cTn id="1" dur="indefinite" restart="never" nodeType="tmRoot"/>
      </p:par>
    </p:tnLst>
  </p:timing>
  <p:hf sldNum="0" hdr="0" ftr="0" dt="0"/>
  <p:txStyles>
    <p:title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p:titleStyle>
    <p:body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chemeClr val="tx1">
              <a:lumMod val="65000"/>
              <a:lumOff val="35000"/>
            </a:schemeClr>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chemeClr val="tx1">
              <a:lumMod val="65000"/>
              <a:lumOff val="35000"/>
            </a:schemeClr>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chemeClr val="tx1">
              <a:lumMod val="65000"/>
              <a:lumOff val="35000"/>
            </a:schemeClr>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Picture 13" descr="CNCSTemplate_B-rev-2.jpg"/>
          <p:cNvPicPr>
            <a:picLocks noChangeAspect="1"/>
          </p:cNvPicPr>
          <p:nvPr userDrawn="1"/>
        </p:nvPicPr>
        <p:blipFill>
          <a:blip r:embed="rId11"/>
          <a:stretch>
            <a:fillRect/>
          </a:stretch>
        </p:blipFill>
        <p:spPr>
          <a:xfrm>
            <a:off x="0" y="0"/>
            <a:ext cx="9144000" cy="6858000"/>
          </a:xfrm>
          <a:prstGeom prst="rect">
            <a:avLst/>
          </a:prstGeom>
        </p:spPr>
      </p:pic>
      <p:sp>
        <p:nvSpPr>
          <p:cNvPr id="2" name="Title Placeholder 1"/>
          <p:cNvSpPr>
            <a:spLocks noGrp="1"/>
          </p:cNvSpPr>
          <p:nvPr userDrawn="1">
            <p:ph type="title"/>
          </p:nvPr>
        </p:nvSpPr>
        <p:spPr>
          <a:xfrm>
            <a:off x="457200" y="91443"/>
            <a:ext cx="8229600" cy="89632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2064"/>
            <a:ext cx="8229600" cy="48641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8" name="Group 7"/>
          <p:cNvGrpSpPr>
            <a:grpSpLocks noChangeAspect="1"/>
          </p:cNvGrpSpPr>
          <p:nvPr userDrawn="1"/>
        </p:nvGrpSpPr>
        <p:grpSpPr>
          <a:xfrm>
            <a:off x="6803048" y="6164261"/>
            <a:ext cx="2138426" cy="612648"/>
            <a:chOff x="7068874" y="5909560"/>
            <a:chExt cx="1915158" cy="548683"/>
          </a:xfrm>
        </p:grpSpPr>
        <p:pic>
          <p:nvPicPr>
            <p:cNvPr id="9" name="Picture 8" descr="cncs-(1)LG.png"/>
            <p:cNvPicPr>
              <a:picLocks noChangeAspect="1"/>
            </p:cNvPicPr>
            <p:nvPr userDrawn="1"/>
          </p:nvPicPr>
          <p:blipFill>
            <a:blip r:embed="rId12"/>
            <a:stretch>
              <a:fillRect/>
            </a:stretch>
          </p:blipFill>
          <p:spPr>
            <a:xfrm>
              <a:off x="7068874" y="5909560"/>
              <a:ext cx="1187067" cy="526953"/>
            </a:xfrm>
            <a:prstGeom prst="rect">
              <a:avLst/>
            </a:prstGeom>
          </p:spPr>
        </p:pic>
        <p:pic>
          <p:nvPicPr>
            <p:cNvPr id="10" name="Picture 9" descr="ac.png"/>
            <p:cNvPicPr>
              <a:picLocks noChangeAspect="1"/>
            </p:cNvPicPr>
            <p:nvPr userDrawn="1"/>
          </p:nvPicPr>
          <p:blipFill>
            <a:blip r:embed="rId13"/>
            <a:stretch>
              <a:fillRect/>
            </a:stretch>
          </p:blipFill>
          <p:spPr>
            <a:xfrm>
              <a:off x="8442438" y="5916650"/>
              <a:ext cx="541594" cy="541593"/>
            </a:xfrm>
            <a:prstGeom prst="rect">
              <a:avLst/>
            </a:prstGeom>
          </p:spPr>
        </p:pic>
      </p:grpSp>
    </p:spTree>
  </p:cSld>
  <p:clrMap bg1="lt1" tx1="dk1" bg2="lt2" tx2="dk2" accent1="accent1" accent2="accent2" accent3="accent3" accent4="accent4" accent5="accent5" accent6="accent6" hlink="hlink" folHlink="folHlink"/>
  <p:sldLayoutIdLst>
    <p:sldLayoutId id="214748367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Lst>
  <p:timing>
    <p:tnLst>
      <p:par>
        <p:cTn id="1" dur="indefinite" restart="never" nodeType="tmRoot"/>
      </p:par>
    </p:tnLst>
  </p:timing>
  <p:hf sldNum="0" hdr="0" ftr="0" dt="0"/>
  <p:txStyles>
    <p:title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p:titleStyle>
    <p:body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rgbClr val="595959"/>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rgbClr val="595959"/>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rgbClr val="595959"/>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rgbClr val="595959"/>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rgbClr val="595959"/>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Picture 13" descr="CNCSTemplate_B-rev-2.jpg"/>
          <p:cNvPicPr>
            <a:picLocks noChangeAspect="1"/>
          </p:cNvPicPr>
          <p:nvPr userDrawn="1"/>
        </p:nvPicPr>
        <p:blipFill>
          <a:blip r:embed="rId11"/>
          <a:stretch>
            <a:fillRect/>
          </a:stretch>
        </p:blipFill>
        <p:spPr>
          <a:xfrm>
            <a:off x="0" y="0"/>
            <a:ext cx="9144000" cy="6858000"/>
          </a:xfrm>
          <a:prstGeom prst="rect">
            <a:avLst/>
          </a:prstGeom>
        </p:spPr>
      </p:pic>
      <p:sp>
        <p:nvSpPr>
          <p:cNvPr id="2" name="Title Placeholder 1"/>
          <p:cNvSpPr>
            <a:spLocks noGrp="1"/>
          </p:cNvSpPr>
          <p:nvPr userDrawn="1">
            <p:ph type="title"/>
          </p:nvPr>
        </p:nvSpPr>
        <p:spPr>
          <a:xfrm>
            <a:off x="457200" y="91443"/>
            <a:ext cx="8229600" cy="89632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2063"/>
            <a:ext cx="8229600" cy="486409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9" name="Group 8"/>
          <p:cNvGrpSpPr>
            <a:grpSpLocks noChangeAspect="1"/>
          </p:cNvGrpSpPr>
          <p:nvPr userDrawn="1"/>
        </p:nvGrpSpPr>
        <p:grpSpPr>
          <a:xfrm>
            <a:off x="6803050" y="6164261"/>
            <a:ext cx="2138424" cy="612648"/>
            <a:chOff x="7068874" y="5909560"/>
            <a:chExt cx="1915157" cy="548683"/>
          </a:xfrm>
        </p:grpSpPr>
        <p:pic>
          <p:nvPicPr>
            <p:cNvPr id="10" name="Picture 9" descr="ac.png"/>
            <p:cNvPicPr>
              <a:picLocks noChangeAspect="1"/>
            </p:cNvPicPr>
            <p:nvPr userDrawn="1"/>
          </p:nvPicPr>
          <p:blipFill>
            <a:blip r:embed="rId12"/>
            <a:stretch>
              <a:fillRect/>
            </a:stretch>
          </p:blipFill>
          <p:spPr>
            <a:xfrm>
              <a:off x="8442438" y="5916650"/>
              <a:ext cx="541593" cy="541593"/>
            </a:xfrm>
            <a:prstGeom prst="rect">
              <a:avLst/>
            </a:prstGeom>
          </p:spPr>
        </p:pic>
        <p:pic>
          <p:nvPicPr>
            <p:cNvPr id="11" name="Picture 10" descr="cncs-(1)LG.png"/>
            <p:cNvPicPr>
              <a:picLocks noChangeAspect="1"/>
            </p:cNvPicPr>
            <p:nvPr userDrawn="1"/>
          </p:nvPicPr>
          <p:blipFill>
            <a:blip r:embed="rId13"/>
            <a:stretch>
              <a:fillRect/>
            </a:stretch>
          </p:blipFill>
          <p:spPr>
            <a:xfrm>
              <a:off x="7068874" y="5909560"/>
              <a:ext cx="1187067" cy="526953"/>
            </a:xfrm>
            <a:prstGeom prst="rect">
              <a:avLst/>
            </a:prstGeom>
          </p:spPr>
        </p:pic>
      </p:gr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timing>
    <p:tnLst>
      <p:par>
        <p:cTn id="1" dur="indefinite" restart="never" nodeType="tmRoot"/>
      </p:par>
    </p:tnLst>
  </p:timing>
  <p:hf sldNum="0" hdr="0" ftr="0" dt="0"/>
  <p:txStyles>
    <p:title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p:titleStyle>
    <p:body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rgbClr val="595959"/>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rgbClr val="595959"/>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rgbClr val="595959"/>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rgbClr val="595959"/>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rgbClr val="595959"/>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Picture 13" descr="CNCSTemplate_B-rev-2.jpg"/>
          <p:cNvPicPr>
            <a:picLocks noChangeAspect="1"/>
          </p:cNvPicPr>
          <p:nvPr userDrawn="1"/>
        </p:nvPicPr>
        <p:blipFill>
          <a:blip r:embed="rId11"/>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91443"/>
            <a:ext cx="8229600" cy="89632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4"/>
            <a:ext cx="8229600" cy="507142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descr="cncs-(1)LG.png"/>
          <p:cNvPicPr>
            <a:picLocks noChangeAspect="1"/>
          </p:cNvPicPr>
          <p:nvPr userDrawn="1"/>
        </p:nvPicPr>
        <p:blipFill>
          <a:blip r:embed="rId12"/>
          <a:stretch>
            <a:fillRect/>
          </a:stretch>
        </p:blipFill>
        <p:spPr>
          <a:xfrm>
            <a:off x="7550052" y="6160885"/>
            <a:ext cx="1328931" cy="589927"/>
          </a:xfrm>
          <a:prstGeom prst="rect">
            <a:avLst/>
          </a:prstGeom>
        </p:spPr>
      </p:pic>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Lst>
  <p:timing>
    <p:tnLst>
      <p:par>
        <p:cTn id="1" dur="indefinite" restart="never" nodeType="tmRoot"/>
      </p:par>
    </p:tnLst>
  </p:timing>
  <p:hf sldNum="0" hdr="0" ftr="0" dt="0"/>
  <p:txStyles>
    <p:title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p:titleStyle>
    <p:body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chemeClr val="tx1">
              <a:lumMod val="65000"/>
              <a:lumOff val="35000"/>
            </a:schemeClr>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chemeClr val="tx1">
              <a:lumMod val="65000"/>
              <a:lumOff val="35000"/>
            </a:schemeClr>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chemeClr val="tx1">
              <a:lumMod val="65000"/>
              <a:lumOff val="35000"/>
            </a:schemeClr>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Picture 13" descr="CNCSTemplate_B-rev-2.jpg"/>
          <p:cNvPicPr>
            <a:picLocks noChangeAspect="1"/>
          </p:cNvPicPr>
          <p:nvPr userDrawn="1"/>
        </p:nvPicPr>
        <p:blipFill>
          <a:blip r:embed="rId11"/>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91443"/>
            <a:ext cx="8229600" cy="89632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62064"/>
            <a:ext cx="8229600" cy="507142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descr="cncs-(1)LG.png"/>
          <p:cNvPicPr>
            <a:picLocks noChangeAspect="1"/>
          </p:cNvPicPr>
          <p:nvPr userDrawn="1"/>
        </p:nvPicPr>
        <p:blipFill>
          <a:blip r:embed="rId12"/>
          <a:stretch>
            <a:fillRect/>
          </a:stretch>
        </p:blipFill>
        <p:spPr>
          <a:xfrm>
            <a:off x="7550052" y="6160885"/>
            <a:ext cx="1328931" cy="589927"/>
          </a:xfrm>
          <a:prstGeom prst="rect">
            <a:avLst/>
          </a:prstGeom>
        </p:spPr>
      </p:pic>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Lst>
  <p:timing>
    <p:tnLst>
      <p:par>
        <p:cTn id="1" dur="indefinite" restart="never" nodeType="tmRoot"/>
      </p:par>
    </p:tnLst>
  </p:timing>
  <p:hf sldNum="0" hdr="0" ftr="0" dt="0"/>
  <p:txStyles>
    <p:title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p:titleStyle>
    <p:body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chemeClr val="tx1">
              <a:lumMod val="65000"/>
              <a:lumOff val="35000"/>
            </a:schemeClr>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chemeClr val="tx1">
              <a:lumMod val="65000"/>
              <a:lumOff val="35000"/>
            </a:schemeClr>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chemeClr val="tx1">
              <a:lumMod val="65000"/>
              <a:lumOff val="35000"/>
            </a:schemeClr>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mayaangelou.com/news/13/"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hyperlink" Target="https://www.nationalservice.gov/documents/americorps/2016/americorps-branding-and-messaging-guidance" TargetMode="External"/><Relationship Id="rId5" Type="http://schemas.openxmlformats.org/officeDocument/2006/relationships/image" Target="../media/image28.jpe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jpg"/><Relationship Id="rId9" Type="http://schemas.openxmlformats.org/officeDocument/2006/relationships/image" Target="../media/image35.png"/></Relationships>
</file>

<file path=ppt/slides/_rels/slide1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8.png"/><Relationship Id="rId10" Type="http://schemas.openxmlformats.org/officeDocument/2006/relationships/image" Target="../media/image35.png"/><Relationship Id="rId4" Type="http://schemas.openxmlformats.org/officeDocument/2006/relationships/image" Target="../media/image30.jpg"/><Relationship Id="rId9"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40.jpeg"/></Relationships>
</file>

<file path=ppt/slides/_rels/slide1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42.jpeg"/></Relationships>
</file>

<file path=ppt/slides/_rels/slide1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49.emf"/><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48.emf"/><Relationship Id="rId5" Type="http://schemas.openxmlformats.org/officeDocument/2006/relationships/image" Target="../media/image47.emf"/><Relationship Id="rId4" Type="http://schemas.openxmlformats.org/officeDocument/2006/relationships/image" Target="../media/image46.jpeg"/></Relationships>
</file>

<file path=ppt/slides/_rels/slide26.xml.rels><?xml version="1.0" encoding="UTF-8" standalone="yes"?>
<Relationships xmlns="http://schemas.openxmlformats.org/package/2006/relationships"><Relationship Id="rId3" Type="http://schemas.openxmlformats.org/officeDocument/2006/relationships/image" Target="../media/image50.emf"/><Relationship Id="rId7"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53.png"/><Relationship Id="rId5" Type="http://schemas.openxmlformats.org/officeDocument/2006/relationships/image" Target="../media/image52.emf"/><Relationship Id="rId4" Type="http://schemas.openxmlformats.org/officeDocument/2006/relationships/image" Target="../media/image51.emf"/></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56.gif"/><Relationship Id="rId5" Type="http://schemas.openxmlformats.org/officeDocument/2006/relationships/image" Target="../media/image37.png"/><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www.nationalservice.gov/resources"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www.nationalservice.gov/"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hyperlink" Target="http://www.nationalservice.gov/resources/americorps"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62.jpg"/><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60.jpg"/><Relationship Id="rId5" Type="http://schemas.openxmlformats.org/officeDocument/2006/relationships/image" Target="../media/image59.jpg"/><Relationship Id="rId4" Type="http://schemas.openxmlformats.org/officeDocument/2006/relationships/image" Target="../media/image58.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24056" y="1553011"/>
            <a:ext cx="8077200" cy="939800"/>
          </a:xfrm>
        </p:spPr>
        <p:txBody>
          <a:bodyPr>
            <a:normAutofit fontScale="90000"/>
          </a:bodyPr>
          <a:lstStyle/>
          <a:p>
            <a:r>
              <a:rPr lang="en-US" dirty="0" smtClean="0"/>
              <a:t>AmeriCorps Program</a:t>
            </a:r>
            <a:br>
              <a:rPr lang="en-US" dirty="0" smtClean="0"/>
            </a:br>
            <a:r>
              <a:rPr lang="en-US" dirty="0" smtClean="0"/>
              <a:t>Development – December 15, 2016</a:t>
            </a:r>
            <a:endParaRPr lang="en-US" dirty="0"/>
          </a:p>
        </p:txBody>
      </p:sp>
      <p:sp>
        <p:nvSpPr>
          <p:cNvPr id="5" name="Subtitle 4"/>
          <p:cNvSpPr>
            <a:spLocks noGrp="1"/>
          </p:cNvSpPr>
          <p:nvPr>
            <p:ph type="subTitle" idx="1"/>
          </p:nvPr>
        </p:nvSpPr>
        <p:spPr>
          <a:xfrm>
            <a:off x="697676" y="1826141"/>
            <a:ext cx="8077200" cy="1170432"/>
          </a:xfrm>
        </p:spPr>
        <p:txBody>
          <a:bodyPr>
            <a:normAutofit/>
          </a:bodyPr>
          <a:lstStyle/>
          <a:p>
            <a:endParaRPr lang="en-US" dirty="0" smtClean="0"/>
          </a:p>
          <a:p>
            <a:endParaRPr lang="en-US" sz="1600" b="1" i="1" dirty="0" smtClean="0"/>
          </a:p>
        </p:txBody>
      </p:sp>
    </p:spTree>
    <p:extLst>
      <p:ext uri="{BB962C8B-B14F-4D97-AF65-F5344CB8AC3E}">
        <p14:creationId xmlns:p14="http://schemas.microsoft.com/office/powerpoint/2010/main" val="2139764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29619" y="221615"/>
            <a:ext cx="8229600" cy="653024"/>
          </a:xfrm>
          <a:prstGeom prst="rect">
            <a:avLst/>
          </a:prstGeom>
        </p:spPr>
        <p:txBody>
          <a:bodyPr vert="horz" lIns="91440" tIns="45720" rIns="91440" bIns="45720" rtlCol="0" anchor="b">
            <a:normAutofit/>
          </a:bodyPr>
          <a:lst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a:lstStyle>
          <a:p>
            <a:r>
              <a:rPr lang="en-US" dirty="0" smtClean="0"/>
              <a:t>Resources You Can Use</a:t>
            </a:r>
            <a:endParaRPr lang="en-US" dirty="0"/>
          </a:p>
        </p:txBody>
      </p:sp>
      <p:grpSp>
        <p:nvGrpSpPr>
          <p:cNvPr id="5" name="Group 4"/>
          <p:cNvGrpSpPr/>
          <p:nvPr/>
        </p:nvGrpSpPr>
        <p:grpSpPr>
          <a:xfrm>
            <a:off x="871672" y="1652483"/>
            <a:ext cx="3027962" cy="3934134"/>
            <a:chOff x="900402" y="1157237"/>
            <a:chExt cx="3534523" cy="4592293"/>
          </a:xfrm>
        </p:grpSpPr>
        <p:sp>
          <p:nvSpPr>
            <p:cNvPr id="6" name="Rectangle 5"/>
            <p:cNvSpPr/>
            <p:nvPr/>
          </p:nvSpPr>
          <p:spPr>
            <a:xfrm rot="20652292">
              <a:off x="921258" y="1157237"/>
              <a:ext cx="3513667" cy="4512734"/>
            </a:xfrm>
            <a:prstGeom prst="rect">
              <a:avLst/>
            </a:prstGeom>
            <a:solidFill>
              <a:schemeClr val="bg1"/>
            </a:solidFill>
            <a:ln>
              <a:solidFill>
                <a:srgbClr val="095BAB"/>
              </a:solidFill>
            </a:ln>
            <a:effectLst>
              <a:outerShdw blurRad="177800" dist="101600" dir="3000000" algn="ctr" rotWithShape="0">
                <a:srgbClr val="000000">
                  <a:alpha val="8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cs typeface="Arial"/>
              </a:endParaRPr>
            </a:p>
          </p:txBody>
        </p:sp>
        <p:sp>
          <p:nvSpPr>
            <p:cNvPr id="7" name="Rectangle 6"/>
            <p:cNvSpPr/>
            <p:nvPr/>
          </p:nvSpPr>
          <p:spPr>
            <a:xfrm rot="20652292">
              <a:off x="900402" y="1206505"/>
              <a:ext cx="3513667" cy="4512734"/>
            </a:xfrm>
            <a:prstGeom prst="rect">
              <a:avLst/>
            </a:prstGeom>
            <a:solidFill>
              <a:schemeClr val="bg1"/>
            </a:solidFill>
            <a:ln>
              <a:solidFill>
                <a:srgbClr val="095BA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cs typeface="Aria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52292">
              <a:off x="913131" y="1270664"/>
              <a:ext cx="3460942" cy="4478866"/>
            </a:xfrm>
            <a:prstGeom prst="rect">
              <a:avLst/>
            </a:prstGeom>
            <a:ln w="28575">
              <a:solidFill>
                <a:srgbClr val="095BAB"/>
              </a:solidFill>
            </a:ln>
            <a:effectLst/>
          </p:spPr>
        </p:pic>
      </p:gr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76904">
            <a:off x="5239449" y="1617456"/>
            <a:ext cx="3365282" cy="4430590"/>
          </a:xfrm>
          <a:prstGeom prst="rect">
            <a:avLst/>
          </a:prstGeom>
        </p:spPr>
      </p:pic>
      <p:sp>
        <p:nvSpPr>
          <p:cNvPr id="3" name="TextBox 2"/>
          <p:cNvSpPr txBox="1"/>
          <p:nvPr/>
        </p:nvSpPr>
        <p:spPr>
          <a:xfrm>
            <a:off x="402344" y="6014554"/>
            <a:ext cx="5186606" cy="369332"/>
          </a:xfrm>
          <a:prstGeom prst="rect">
            <a:avLst/>
          </a:prstGeom>
          <a:noFill/>
        </p:spPr>
        <p:txBody>
          <a:bodyPr wrap="square" rtlCol="0">
            <a:spAutoFit/>
          </a:bodyPr>
          <a:lstStyle/>
          <a:p>
            <a:r>
              <a:rPr lang="en-US" b="1" dirty="0" smtClean="0">
                <a:solidFill>
                  <a:srgbClr val="FF0000"/>
                </a:solidFill>
              </a:rPr>
              <a:t>Both documents </a:t>
            </a:r>
            <a:r>
              <a:rPr lang="en-US" b="1" dirty="0" smtClean="0">
                <a:solidFill>
                  <a:srgbClr val="FF0000"/>
                </a:solidFill>
                <a:latin typeface="Arial" panose="020B0604020202020204" pitchFamily="34" charset="0"/>
                <a:cs typeface="Arial" panose="020B0604020202020204" pitchFamily="34" charset="0"/>
              </a:rPr>
              <a:t>available</a:t>
            </a:r>
            <a:r>
              <a:rPr lang="en-US" b="1" dirty="0" smtClean="0">
                <a:solidFill>
                  <a:srgbClr val="FF0000"/>
                </a:solidFill>
              </a:rPr>
              <a:t> on NationalService.gov</a:t>
            </a:r>
            <a:endParaRPr lang="en-US" b="1" dirty="0">
              <a:solidFill>
                <a:srgbClr val="FF0000"/>
              </a:solidFill>
            </a:endParaRPr>
          </a:p>
        </p:txBody>
      </p:sp>
    </p:spTree>
    <p:extLst>
      <p:ext uri="{BB962C8B-B14F-4D97-AF65-F5344CB8AC3E}">
        <p14:creationId xmlns:p14="http://schemas.microsoft.com/office/powerpoint/2010/main" val="2565366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Whom Are We Trying to Reach?</a:t>
            </a:r>
            <a:endParaRPr lang="en-US" dirty="0"/>
          </a:p>
        </p:txBody>
      </p:sp>
      <p:pic>
        <p:nvPicPr>
          <p:cNvPr id="11" name="Picture 2" descr="C:\Users\BBailes\Desktop\AmeriCorps presentation\hand reaching out.jpg"/>
          <p:cNvPicPr>
            <a:picLocks noChangeAspect="1" noChangeArrowheads="1"/>
          </p:cNvPicPr>
          <p:nvPr/>
        </p:nvPicPr>
        <p:blipFill rotWithShape="1">
          <a:blip r:embed="rId3">
            <a:extLst>
              <a:ext uri="{28A0092B-C50C-407E-A947-70E740481C1C}">
                <a14:useLocalDpi xmlns:a14="http://schemas.microsoft.com/office/drawing/2010/main" val="0"/>
              </a:ext>
            </a:extLst>
          </a:blip>
          <a:srcRect t="1520"/>
          <a:stretch/>
        </p:blipFill>
        <p:spPr bwMode="auto">
          <a:xfrm>
            <a:off x="1039665" y="1325660"/>
            <a:ext cx="7286920" cy="4754208"/>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3"/>
          <p:cNvSpPr>
            <a:spLocks noGrp="1"/>
          </p:cNvSpPr>
          <p:nvPr>
            <p:ph sz="half" idx="4294967295"/>
          </p:nvPr>
        </p:nvSpPr>
        <p:spPr>
          <a:xfrm>
            <a:off x="4648200" y="1600200"/>
            <a:ext cx="4038600" cy="4525963"/>
          </a:xfrm>
          <a:prstGeom prst="rect">
            <a:avLst/>
          </a:prstGeom>
        </p:spPr>
        <p:txBody>
          <a:bodyPr>
            <a:normAutofit/>
          </a:bodyPr>
          <a:lstStyle/>
          <a:p>
            <a:pPr marL="0" indent="0">
              <a:buNone/>
            </a:pPr>
            <a:r>
              <a:rPr lang="en-US" sz="3600" b="1" dirty="0" smtClean="0"/>
              <a:t/>
            </a:r>
            <a:br>
              <a:rPr lang="en-US" sz="3600" b="1" dirty="0" smtClean="0"/>
            </a:br>
            <a:endParaRPr lang="en-US" sz="3600" b="1" dirty="0"/>
          </a:p>
        </p:txBody>
      </p:sp>
      <p:sp>
        <p:nvSpPr>
          <p:cNvPr id="13" name="Rounded Rectangle 12"/>
          <p:cNvSpPr/>
          <p:nvPr/>
        </p:nvSpPr>
        <p:spPr>
          <a:xfrm>
            <a:off x="1569835" y="1558578"/>
            <a:ext cx="1723852" cy="995355"/>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dirty="0" smtClean="0">
                <a:solidFill>
                  <a:schemeClr val="tx1"/>
                </a:solidFill>
                <a:latin typeface="Arial" panose="020B0604020202020204" pitchFamily="34" charset="0"/>
                <a:cs typeface="Arial" panose="020B0604020202020204" pitchFamily="34" charset="0"/>
              </a:rPr>
              <a:t>Media</a:t>
            </a:r>
            <a:endParaRPr lang="en-US" b="1" dirty="0">
              <a:solidFill>
                <a:schemeClr val="tx1"/>
              </a:solidFill>
              <a:latin typeface="Arial" panose="020B0604020202020204" pitchFamily="34" charset="0"/>
              <a:cs typeface="Arial" panose="020B0604020202020204" pitchFamily="34" charset="0"/>
            </a:endParaRPr>
          </a:p>
        </p:txBody>
      </p:sp>
      <p:sp>
        <p:nvSpPr>
          <p:cNvPr id="14" name="Rounded Rectangle 13"/>
          <p:cNvSpPr/>
          <p:nvPr/>
        </p:nvSpPr>
        <p:spPr>
          <a:xfrm>
            <a:off x="4383464" y="1575910"/>
            <a:ext cx="2328420" cy="1246909"/>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lvl="0" algn="ctr"/>
            <a:r>
              <a:rPr lang="en-US" b="1" dirty="0">
                <a:solidFill>
                  <a:schemeClr val="tx1"/>
                </a:solidFill>
                <a:latin typeface="Arial" panose="020B0604020202020204" pitchFamily="34" charset="0"/>
                <a:cs typeface="Arial" panose="020B0604020202020204" pitchFamily="34" charset="0"/>
              </a:rPr>
              <a:t>Internal audiences (</a:t>
            </a:r>
            <a:r>
              <a:rPr lang="en-US" b="1" dirty="0" smtClean="0">
                <a:solidFill>
                  <a:schemeClr val="tx1"/>
                </a:solidFill>
                <a:latin typeface="Arial" panose="020B0604020202020204" pitchFamily="34" charset="0"/>
                <a:cs typeface="Arial" panose="020B0604020202020204" pitchFamily="34" charset="0"/>
              </a:rPr>
              <a:t>colleagues / </a:t>
            </a:r>
            <a:r>
              <a:rPr lang="en-US" b="1" dirty="0">
                <a:solidFill>
                  <a:schemeClr val="tx1"/>
                </a:solidFill>
                <a:latin typeface="Arial" panose="020B0604020202020204" pitchFamily="34" charset="0"/>
                <a:cs typeface="Arial" panose="020B0604020202020204" pitchFamily="34" charset="0"/>
              </a:rPr>
              <a:t>service members</a:t>
            </a:r>
            <a:r>
              <a:rPr lang="en-US" b="1" dirty="0" smtClean="0">
                <a:solidFill>
                  <a:schemeClr val="tx1"/>
                </a:solidFill>
                <a:latin typeface="Arial" panose="020B0604020202020204" pitchFamily="34" charset="0"/>
                <a:cs typeface="Arial" panose="020B0604020202020204" pitchFamily="34" charset="0"/>
              </a:rPr>
              <a:t>)</a:t>
            </a:r>
            <a:endParaRPr lang="en-US" b="1" dirty="0">
              <a:solidFill>
                <a:schemeClr val="tx1"/>
              </a:solidFill>
              <a:latin typeface="Arial" panose="020B0604020202020204" pitchFamily="34" charset="0"/>
              <a:cs typeface="Arial" panose="020B0604020202020204" pitchFamily="34" charset="0"/>
            </a:endParaRPr>
          </a:p>
        </p:txBody>
      </p:sp>
      <p:sp>
        <p:nvSpPr>
          <p:cNvPr id="15" name="Rounded Rectangle 14"/>
          <p:cNvSpPr/>
          <p:nvPr/>
        </p:nvSpPr>
        <p:spPr>
          <a:xfrm>
            <a:off x="1569835" y="3329781"/>
            <a:ext cx="2102197" cy="10668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Elected </a:t>
            </a:r>
            <a:r>
              <a:rPr lang="en-US" b="1" dirty="0" smtClean="0">
                <a:solidFill>
                  <a:schemeClr val="tx1"/>
                </a:solidFill>
                <a:latin typeface="Arial" panose="020B0604020202020204" pitchFamily="34" charset="0"/>
                <a:cs typeface="Arial" panose="020B0604020202020204" pitchFamily="34" charset="0"/>
              </a:rPr>
              <a:t>officials / </a:t>
            </a:r>
            <a:r>
              <a:rPr lang="en-US" b="1" dirty="0">
                <a:solidFill>
                  <a:schemeClr val="tx1"/>
                </a:solidFill>
                <a:latin typeface="Arial" panose="020B0604020202020204" pitchFamily="34" charset="0"/>
                <a:cs typeface="Arial" panose="020B0604020202020204" pitchFamily="34" charset="0"/>
              </a:rPr>
              <a:t>decision makers</a:t>
            </a:r>
          </a:p>
        </p:txBody>
      </p:sp>
      <p:sp>
        <p:nvSpPr>
          <p:cNvPr id="16" name="Rounded Rectangle 15"/>
          <p:cNvSpPr/>
          <p:nvPr/>
        </p:nvSpPr>
        <p:spPr>
          <a:xfrm>
            <a:off x="5888183" y="4005690"/>
            <a:ext cx="2244437" cy="1246909"/>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dirty="0" smtClean="0">
                <a:solidFill>
                  <a:schemeClr val="tx1"/>
                </a:solidFill>
                <a:latin typeface="Arial" panose="020B0604020202020204" pitchFamily="34" charset="0"/>
                <a:cs typeface="Arial" panose="020B0604020202020204" pitchFamily="34" charset="0"/>
              </a:rPr>
              <a:t>Potential funders</a:t>
            </a:r>
            <a:endParaRPr lang="en-US" b="1" dirty="0">
              <a:solidFill>
                <a:schemeClr val="tx1"/>
              </a:solidFill>
              <a:latin typeface="Arial" panose="020B0604020202020204" pitchFamily="34" charset="0"/>
              <a:cs typeface="Arial" panose="020B0604020202020204" pitchFamily="34" charset="0"/>
            </a:endParaRPr>
          </a:p>
        </p:txBody>
      </p:sp>
      <p:sp>
        <p:nvSpPr>
          <p:cNvPr id="17" name="Rounded Rectangle 16"/>
          <p:cNvSpPr/>
          <p:nvPr/>
        </p:nvSpPr>
        <p:spPr>
          <a:xfrm>
            <a:off x="3358877" y="4734476"/>
            <a:ext cx="2022186" cy="1156742"/>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dirty="0" smtClean="0">
                <a:solidFill>
                  <a:schemeClr val="tx1"/>
                </a:solidFill>
                <a:latin typeface="Arial" panose="020B0604020202020204" pitchFamily="34" charset="0"/>
                <a:cs typeface="Arial" panose="020B0604020202020204" pitchFamily="34" charset="0"/>
              </a:rPr>
              <a:t>Subgrantees / partners</a:t>
            </a:r>
            <a:endParaRPr lang="en-US"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59280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Effect transition="in" filter="fade">
                                      <p:cBhvr>
                                        <p:cTn id="15" dur="1000"/>
                                        <p:tgtEl>
                                          <p:spTgt spid="17"/>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fltVal val="0"/>
                                          </p:val>
                                        </p:tav>
                                        <p:tav tm="100000">
                                          <p:val>
                                            <p:strVal val="#ppt_w"/>
                                          </p:val>
                                        </p:tav>
                                      </p:tavLst>
                                    </p:anim>
                                    <p:anim calcmode="lin" valueType="num">
                                      <p:cBhvr>
                                        <p:cTn id="20" dur="1000" fill="hold"/>
                                        <p:tgtEl>
                                          <p:spTgt spid="14"/>
                                        </p:tgtEl>
                                        <p:attrNameLst>
                                          <p:attrName>ppt_h</p:attrName>
                                        </p:attrNameLst>
                                      </p:cBhvr>
                                      <p:tavLst>
                                        <p:tav tm="0">
                                          <p:val>
                                            <p:fltVal val="0"/>
                                          </p:val>
                                        </p:tav>
                                        <p:tav tm="100000">
                                          <p:val>
                                            <p:strVal val="#ppt_h"/>
                                          </p:val>
                                        </p:tav>
                                      </p:tavLst>
                                    </p:anim>
                                    <p:animEffect transition="in" filter="fade">
                                      <p:cBhvr>
                                        <p:cTn id="21" dur="1000"/>
                                        <p:tgtEl>
                                          <p:spTgt spid="14"/>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fltVal val="0"/>
                                          </p:val>
                                        </p:tav>
                                        <p:tav tm="100000">
                                          <p:val>
                                            <p:strVal val="#ppt_w"/>
                                          </p:val>
                                        </p:tav>
                                      </p:tavLst>
                                    </p:anim>
                                    <p:anim calcmode="lin" valueType="num">
                                      <p:cBhvr>
                                        <p:cTn id="26" dur="1000" fill="hold"/>
                                        <p:tgtEl>
                                          <p:spTgt spid="15"/>
                                        </p:tgtEl>
                                        <p:attrNameLst>
                                          <p:attrName>ppt_h</p:attrName>
                                        </p:attrNameLst>
                                      </p:cBhvr>
                                      <p:tavLst>
                                        <p:tav tm="0">
                                          <p:val>
                                            <p:fltVal val="0"/>
                                          </p:val>
                                        </p:tav>
                                        <p:tav tm="100000">
                                          <p:val>
                                            <p:strVal val="#ppt_h"/>
                                          </p:val>
                                        </p:tav>
                                      </p:tavLst>
                                    </p:anim>
                                    <p:animEffect transition="in" filter="fade">
                                      <p:cBhvr>
                                        <p:cTn id="27" dur="1000"/>
                                        <p:tgtEl>
                                          <p:spTgt spid="15"/>
                                        </p:tgtEl>
                                      </p:cBhvr>
                                    </p:animEffect>
                                  </p:childTnLst>
                                </p:cTn>
                              </p:par>
                            </p:childTnLst>
                          </p:cTn>
                        </p:par>
                        <p:par>
                          <p:cTn id="28" fill="hold">
                            <p:stCondLst>
                              <p:cond delay="4000"/>
                            </p:stCondLst>
                            <p:childTnLst>
                              <p:par>
                                <p:cTn id="29" presetID="53" presetClass="entr" presetSubtype="16"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Effect transition="in" filter="fade">
                                      <p:cBhvr>
                                        <p:cTn id="3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Focus Quote</a:t>
            </a:r>
            <a:endParaRPr lang="en-US" dirty="0"/>
          </a:p>
        </p:txBody>
      </p:sp>
      <p:sp>
        <p:nvSpPr>
          <p:cNvPr id="7" name="Content Placeholder 2"/>
          <p:cNvSpPr txBox="1">
            <a:spLocks/>
          </p:cNvSpPr>
          <p:nvPr/>
        </p:nvSpPr>
        <p:spPr>
          <a:xfrm>
            <a:off x="237067" y="1336690"/>
            <a:ext cx="4334933" cy="5071428"/>
          </a:xfrm>
          <a:prstGeom prst="rect">
            <a:avLst/>
          </a:prstGeom>
        </p:spPr>
        <p:txBody>
          <a:bodyPr vert="horz" lIns="91440" tIns="45720" rIns="91440" bIns="45720" rtlCol="0">
            <a:normAutofit/>
          </a:bodyPr>
          <a:lst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chemeClr val="tx1">
                    <a:lumMod val="65000"/>
                    <a:lumOff val="35000"/>
                  </a:schemeClr>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chemeClr val="tx1">
                    <a:lumMod val="65000"/>
                    <a:lumOff val="35000"/>
                  </a:schemeClr>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chemeClr val="tx1">
                    <a:lumMod val="65000"/>
                    <a:lumOff val="35000"/>
                  </a:schemeClr>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3600" dirty="0" smtClean="0"/>
              <a:t>“I've learned that people will forget what you said, people will forget what you did, but people will never forget how you made them feel.”</a:t>
            </a:r>
          </a:p>
          <a:p>
            <a:pPr marL="0" indent="0">
              <a:buFont typeface="Arial"/>
              <a:buNone/>
            </a:pPr>
            <a:endParaRPr lang="en-US" sz="1800" dirty="0" smtClean="0"/>
          </a:p>
          <a:p>
            <a:pPr marL="0" indent="0">
              <a:buFont typeface="Arial"/>
              <a:buNone/>
            </a:pPr>
            <a:r>
              <a:rPr lang="en-US" sz="1800" dirty="0" smtClean="0"/>
              <a:t>- </a:t>
            </a:r>
            <a:r>
              <a:rPr lang="en-US" sz="1800" dirty="0" smtClean="0">
                <a:hlinkClick r:id="rId3" tooltip="http://mayaangelou.com/news/13/"/>
              </a:rPr>
              <a:t>Interview</a:t>
            </a:r>
            <a:r>
              <a:rPr lang="en-US" sz="1800" dirty="0" smtClean="0"/>
              <a:t> for </a:t>
            </a:r>
            <a:r>
              <a:rPr lang="en-US" sz="1800" i="1" dirty="0" smtClean="0"/>
              <a:t>Beautifully Said Magazine</a:t>
            </a:r>
            <a:r>
              <a:rPr lang="en-US" sz="1800" dirty="0" smtClean="0"/>
              <a:t> (2012)</a:t>
            </a:r>
            <a:endParaRPr lang="en-US" sz="1800" dirty="0"/>
          </a:p>
        </p:txBody>
      </p:sp>
      <p:pic>
        <p:nvPicPr>
          <p:cNvPr id="8" name="Picture 2" descr="Author  and  poet Maya Angelou is photographed at home on April 4, 2008, in New York. She died May 28 at the age of 8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234" y="1480623"/>
            <a:ext cx="3809566" cy="28571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5607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1000"/>
                                        <p:tgtEl>
                                          <p:spTgt spid="7">
                                            <p:txEl>
                                              <p:pRg st="0" end="0"/>
                                            </p:txEl>
                                          </p:spTgt>
                                        </p:tgtEl>
                                      </p:cBhvr>
                                    </p:animEffect>
                                    <p:anim calcmode="lin" valueType="num">
                                      <p:cBhvr>
                                        <p:cTn id="14"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fade">
                                      <p:cBhvr>
                                        <p:cTn id="19" dur="1000"/>
                                        <p:tgtEl>
                                          <p:spTgt spid="7">
                                            <p:txEl>
                                              <p:pRg st="2" end="2"/>
                                            </p:txEl>
                                          </p:spTgt>
                                        </p:tgtEl>
                                      </p:cBhvr>
                                    </p:animEffect>
                                    <p:anim calcmode="lin" valueType="num">
                                      <p:cBhvr>
                                        <p:cTn id="20"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406658" y="207700"/>
            <a:ext cx="8229600" cy="653024"/>
          </a:xfrm>
          <a:prstGeom prst="rect">
            <a:avLst/>
          </a:prstGeom>
        </p:spPr>
        <p:txBody>
          <a:bodyPr vert="horz" lIns="91440" tIns="45720" rIns="91440" bIns="45720" rtlCol="0" anchor="b">
            <a:normAutofit/>
          </a:bodyPr>
          <a:lstStyle>
            <a:lvl1pPr algn="l" defTabSz="457200" rtl="0" eaLnBrk="1" latinLnBrk="0" hangingPunct="1">
              <a:lnSpc>
                <a:spcPct val="90000"/>
              </a:lnSpc>
              <a:spcBef>
                <a:spcPts val="0"/>
              </a:spcBef>
              <a:spcAft>
                <a:spcPts val="900"/>
              </a:spcAft>
              <a:buNone/>
              <a:defRPr sz="3200" b="1" kern="1200">
                <a:solidFill>
                  <a:schemeClr val="bg1"/>
                </a:solidFill>
                <a:latin typeface="Arial"/>
                <a:ea typeface="+mj-ea"/>
                <a:cs typeface="Arial"/>
              </a:defRPr>
            </a:lvl1pPr>
          </a:lstStyle>
          <a:p>
            <a:r>
              <a:rPr lang="en-US" dirty="0" smtClean="0"/>
              <a:t>Branding Practices</a:t>
            </a:r>
            <a:endParaRPr lang="en-US" dirty="0"/>
          </a:p>
        </p:txBody>
      </p:sp>
      <p:pic>
        <p:nvPicPr>
          <p:cNvPr id="17" name="Picture 2" descr="http://www.clker.com/cliparts/8/9/4/9/1240848155298205944thatsmyboy_Simple_Red_Checkmark.svg.me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886" y="1495090"/>
            <a:ext cx="584182" cy="6085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http://www.clker.com/cliparts/8/9/4/9/1240848155298205944thatsmyboy_Simple_Red_Checkmark.svg.me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884" y="2384751"/>
            <a:ext cx="584182" cy="60852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http://www.clker.com/cliparts/8/9/4/9/1240848155298205944thatsmyboy_Simple_Red_Checkmark.svg.me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885" y="3274412"/>
            <a:ext cx="584182" cy="60852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http://www.clker.com/cliparts/8/9/4/9/1240848155298205944thatsmyboy_Simple_Red_Checkmark.svg.me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886" y="4164073"/>
            <a:ext cx="584182" cy="608523"/>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1399664" y="1495090"/>
            <a:ext cx="1005403" cy="584775"/>
          </a:xfrm>
          <a:prstGeom prst="rect">
            <a:avLst/>
          </a:prstGeom>
          <a:noFill/>
        </p:spPr>
        <p:txBody>
          <a:bodyPr wrap="none" rtlCol="0">
            <a:spAutoFit/>
          </a:bodyPr>
          <a:lstStyle/>
          <a:p>
            <a:r>
              <a:rPr lang="en-US" sz="3200" b="1" dirty="0" smtClean="0">
                <a:latin typeface="Arial Narrow" panose="020B0606020202030204" pitchFamily="34" charset="0"/>
                <a:cs typeface="Arial" panose="020B0604020202020204" pitchFamily="34" charset="0"/>
              </a:rPr>
              <a:t>Logo</a:t>
            </a:r>
            <a:endParaRPr lang="en-US" sz="3200" b="1" dirty="0">
              <a:latin typeface="Arial Narrow" panose="020B0606020202030204" pitchFamily="34" charset="0"/>
              <a:cs typeface="Arial" panose="020B0604020202020204" pitchFamily="34" charset="0"/>
            </a:endParaRPr>
          </a:p>
        </p:txBody>
      </p:sp>
      <p:sp>
        <p:nvSpPr>
          <p:cNvPr id="22" name="TextBox 21"/>
          <p:cNvSpPr txBox="1"/>
          <p:nvPr/>
        </p:nvSpPr>
        <p:spPr>
          <a:xfrm>
            <a:off x="1399664" y="2384536"/>
            <a:ext cx="1773242" cy="584775"/>
          </a:xfrm>
          <a:prstGeom prst="rect">
            <a:avLst/>
          </a:prstGeom>
          <a:noFill/>
        </p:spPr>
        <p:txBody>
          <a:bodyPr wrap="none" rtlCol="0">
            <a:spAutoFit/>
          </a:bodyPr>
          <a:lstStyle/>
          <a:p>
            <a:r>
              <a:rPr lang="en-US" sz="3200" b="1" dirty="0" smtClean="0">
                <a:latin typeface="Arial Narrow" panose="020B0606020202030204" pitchFamily="34" charset="0"/>
                <a:cs typeface="Arial" panose="020B0604020202020204" pitchFamily="34" charset="0"/>
              </a:rPr>
              <a:t>Language</a:t>
            </a:r>
            <a:endParaRPr lang="en-US" sz="3200" b="1" dirty="0">
              <a:latin typeface="Arial Narrow" panose="020B0606020202030204" pitchFamily="34" charset="0"/>
              <a:cs typeface="Arial" panose="020B0604020202020204" pitchFamily="34" charset="0"/>
            </a:endParaRPr>
          </a:p>
        </p:txBody>
      </p:sp>
      <p:sp>
        <p:nvSpPr>
          <p:cNvPr id="23" name="TextBox 22"/>
          <p:cNvSpPr txBox="1"/>
          <p:nvPr/>
        </p:nvSpPr>
        <p:spPr>
          <a:xfrm>
            <a:off x="1395500" y="3271460"/>
            <a:ext cx="952505" cy="584775"/>
          </a:xfrm>
          <a:prstGeom prst="rect">
            <a:avLst/>
          </a:prstGeom>
          <a:noFill/>
        </p:spPr>
        <p:txBody>
          <a:bodyPr wrap="none" rtlCol="0">
            <a:spAutoFit/>
          </a:bodyPr>
          <a:lstStyle/>
          <a:p>
            <a:r>
              <a:rPr lang="en-US" sz="3200" b="1" dirty="0" smtClean="0">
                <a:latin typeface="Arial Narrow" panose="020B0606020202030204" pitchFamily="34" charset="0"/>
                <a:cs typeface="Arial" panose="020B0604020202020204" pitchFamily="34" charset="0"/>
              </a:rPr>
              <a:t>Gear</a:t>
            </a:r>
            <a:endParaRPr lang="en-US" sz="3200" b="1" dirty="0">
              <a:latin typeface="Arial Narrow" panose="020B0606020202030204" pitchFamily="34" charset="0"/>
              <a:cs typeface="Arial" panose="020B0604020202020204" pitchFamily="34" charset="0"/>
            </a:endParaRPr>
          </a:p>
        </p:txBody>
      </p:sp>
      <p:sp>
        <p:nvSpPr>
          <p:cNvPr id="24" name="TextBox 23"/>
          <p:cNvSpPr txBox="1"/>
          <p:nvPr/>
        </p:nvSpPr>
        <p:spPr>
          <a:xfrm>
            <a:off x="1395500" y="4148128"/>
            <a:ext cx="1492716" cy="584775"/>
          </a:xfrm>
          <a:prstGeom prst="rect">
            <a:avLst/>
          </a:prstGeom>
          <a:noFill/>
        </p:spPr>
        <p:txBody>
          <a:bodyPr wrap="none" rtlCol="0">
            <a:spAutoFit/>
          </a:bodyPr>
          <a:lstStyle/>
          <a:p>
            <a:r>
              <a:rPr lang="en-US" sz="3200" b="1" dirty="0" smtClean="0">
                <a:latin typeface="Arial Narrow" panose="020B0606020202030204" pitchFamily="34" charset="0"/>
                <a:cs typeface="Arial" panose="020B0604020202020204" pitchFamily="34" charset="0"/>
              </a:rPr>
              <a:t>Signage</a:t>
            </a:r>
            <a:endParaRPr lang="en-US" sz="3200" b="1" dirty="0">
              <a:latin typeface="Arial Narrow" panose="020B0606020202030204" pitchFamily="34" charset="0"/>
              <a:cs typeface="Arial" panose="020B0604020202020204" pitchFamily="34" charset="0"/>
            </a:endParaRPr>
          </a:p>
        </p:txBody>
      </p:sp>
      <p:pic>
        <p:nvPicPr>
          <p:cNvPr id="25" name="Picture 24" descr="S:\External Affairs\Bailes\LOGO\Programs\a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3456" y="1292517"/>
            <a:ext cx="1547150" cy="15471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6" name="Picture 4" descr="http://redcrossselanprc.files.wordpress.com/2014/04/img_26681.jpg?w=640"/>
          <p:cNvPicPr>
            <a:picLocks noChangeAspect="1" noChangeArrowheads="1"/>
          </p:cNvPicPr>
          <p:nvPr/>
        </p:nvPicPr>
        <p:blipFill rotWithShape="1">
          <a:blip r:embed="rId5">
            <a:extLst>
              <a:ext uri="{28A0092B-C50C-407E-A947-70E740481C1C}">
                <a14:useLocalDpi xmlns:a14="http://schemas.microsoft.com/office/drawing/2010/main" val="0"/>
              </a:ext>
            </a:extLst>
          </a:blip>
          <a:srcRect l="13731" r="7363" b="20004"/>
          <a:stretch/>
        </p:blipFill>
        <p:spPr bwMode="auto">
          <a:xfrm>
            <a:off x="4695361" y="2969311"/>
            <a:ext cx="3322678" cy="22527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541884" y="5404010"/>
            <a:ext cx="7867178" cy="523220"/>
          </a:xfrm>
          <a:prstGeom prst="rect">
            <a:avLst/>
          </a:prstGeom>
          <a:noFill/>
        </p:spPr>
        <p:txBody>
          <a:bodyPr wrap="square" rtlCol="0">
            <a:spAutoFit/>
          </a:bodyPr>
          <a:lstStyle/>
          <a:p>
            <a:r>
              <a:rPr lang="en-US" sz="1400" b="1" dirty="0" smtClean="0">
                <a:solidFill>
                  <a:srgbClr val="FF0000"/>
                </a:solidFill>
                <a:latin typeface="Arial Narrow" panose="020B0606020202030204" pitchFamily="34" charset="0"/>
                <a:cs typeface="Arial" panose="020B0604020202020204" pitchFamily="34" charset="0"/>
              </a:rPr>
              <a:t>Branding Guidance – search for “AmeriCorps branding 2016” on National Service: </a:t>
            </a:r>
            <a:endParaRPr lang="en-US" sz="1400" b="1" dirty="0">
              <a:solidFill>
                <a:srgbClr val="FF0000"/>
              </a:solidFill>
              <a:latin typeface="Arial Narrow" panose="020B0606020202030204" pitchFamily="34" charset="0"/>
              <a:cs typeface="Arial" panose="020B0604020202020204" pitchFamily="34" charset="0"/>
              <a:hlinkClick r:id="rId6"/>
            </a:endParaRPr>
          </a:p>
          <a:p>
            <a:r>
              <a:rPr lang="en-US" sz="1400" b="1" dirty="0" smtClean="0">
                <a:solidFill>
                  <a:schemeClr val="tx2"/>
                </a:solidFill>
                <a:latin typeface="Arial Narrow" panose="020B0606020202030204" pitchFamily="34" charset="0"/>
                <a:cs typeface="Arial" panose="020B0604020202020204" pitchFamily="34" charset="0"/>
                <a:hlinkClick r:id="rId6"/>
              </a:rPr>
              <a:t>https</a:t>
            </a:r>
            <a:r>
              <a:rPr lang="en-US" sz="1400" b="1" dirty="0">
                <a:solidFill>
                  <a:schemeClr val="tx2"/>
                </a:solidFill>
                <a:latin typeface="Arial Narrow" panose="020B0606020202030204" pitchFamily="34" charset="0"/>
                <a:cs typeface="Arial" panose="020B0604020202020204" pitchFamily="34" charset="0"/>
                <a:hlinkClick r:id="rId6"/>
              </a:rPr>
              <a:t>://www.nationalservice.gov/documents/americorps/2016/americorps-branding-and-messaging-guidance</a:t>
            </a:r>
            <a:endParaRPr lang="en-US" sz="1400" b="1" dirty="0">
              <a:solidFill>
                <a:schemeClr val="tx2"/>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1910748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4"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31" presetClass="entr" presetSubtype="0"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 calcmode="lin" valueType="num">
                                      <p:cBhvr>
                                        <p:cTn id="48" dur="500" fill="hold"/>
                                        <p:tgtEl>
                                          <p:spTgt spid="26"/>
                                        </p:tgtEl>
                                        <p:attrNameLst>
                                          <p:attrName>style.rotation</p:attrName>
                                        </p:attrNameLst>
                                      </p:cBhvr>
                                      <p:tavLst>
                                        <p:tav tm="0">
                                          <p:val>
                                            <p:fltVal val="90"/>
                                          </p:val>
                                        </p:tav>
                                        <p:tav tm="100000">
                                          <p:val>
                                            <p:fltVal val="0"/>
                                          </p:val>
                                        </p:tav>
                                      </p:tavLst>
                                    </p:anim>
                                    <p:animEffect transition="in" filter="fade">
                                      <p:cBhvr>
                                        <p:cTn id="49" dur="500"/>
                                        <p:tgtEl>
                                          <p:spTgt spid="26"/>
                                        </p:tgtEl>
                                      </p:cBhvr>
                                    </p:animEffect>
                                  </p:childTnLst>
                                </p:cTn>
                              </p:par>
                            </p:childTnLst>
                          </p:cTn>
                        </p:par>
                        <p:par>
                          <p:cTn id="50" fill="hold">
                            <p:stCondLst>
                              <p:cond delay="5000"/>
                            </p:stCondLst>
                            <p:childTnLst>
                              <p:par>
                                <p:cTn id="51" presetID="22" presetClass="entr" presetSubtype="4"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down)">
                                      <p:cBhvr>
                                        <p:cTn id="53" dur="500"/>
                                        <p:tgtEl>
                                          <p:spTgt spid="20"/>
                                        </p:tgtEl>
                                      </p:cBhvr>
                                    </p:animEffect>
                                  </p:childTnLst>
                                </p:cTn>
                              </p:par>
                            </p:childTnLst>
                          </p:cTn>
                        </p:par>
                        <p:par>
                          <p:cTn id="54" fill="hold">
                            <p:stCondLst>
                              <p:cond delay="5500"/>
                            </p:stCondLst>
                            <p:childTnLst>
                              <p:par>
                                <p:cTn id="55" presetID="2" presetClass="entr" presetSubtype="8" fill="hold" grpId="0" nodeType="afterEffect">
                                  <p:stCondLst>
                                    <p:cond delay="0"/>
                                  </p:stCondLst>
                                  <p:childTnLst>
                                    <p:set>
                                      <p:cBhvr>
                                        <p:cTn id="56" dur="1" fill="hold">
                                          <p:stCondLst>
                                            <p:cond delay="0"/>
                                          </p:stCondLst>
                                        </p:cTn>
                                        <p:tgtEl>
                                          <p:spTgt spid="27">
                                            <p:txEl>
                                              <p:pRg st="0" end="0"/>
                                            </p:txEl>
                                          </p:spTgt>
                                        </p:tgtEl>
                                        <p:attrNameLst>
                                          <p:attrName>style.visibility</p:attrName>
                                        </p:attrNameLst>
                                      </p:cBhvr>
                                      <p:to>
                                        <p:strVal val="visible"/>
                                      </p:to>
                                    </p:set>
                                    <p:anim calcmode="lin" valueType="num">
                                      <p:cBhvr additive="base">
                                        <p:cTn id="57" dur="500" fill="hold"/>
                                        <p:tgtEl>
                                          <p:spTgt spid="27">
                                            <p:txEl>
                                              <p:pRg st="0" end="0"/>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2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27">
                                            <p:txEl>
                                              <p:pRg st="1" end="1"/>
                                            </p:txEl>
                                          </p:spTgt>
                                        </p:tgtEl>
                                        <p:attrNameLst>
                                          <p:attrName>style.visibility</p:attrName>
                                        </p:attrNameLst>
                                      </p:cBhvr>
                                      <p:to>
                                        <p:strVal val="visible"/>
                                      </p:to>
                                    </p:set>
                                    <p:anim calcmode="lin" valueType="num">
                                      <p:cBhvr additive="base">
                                        <p:cTn id="63" dur="500" fill="hold"/>
                                        <p:tgtEl>
                                          <p:spTgt spid="27">
                                            <p:txEl>
                                              <p:pRg st="1" end="1"/>
                                            </p:txEl>
                                          </p:spTgt>
                                        </p:tgtEl>
                                        <p:attrNameLst>
                                          <p:attrName>ppt_x</p:attrName>
                                        </p:attrNameLst>
                                      </p:cBhvr>
                                      <p:tavLst>
                                        <p:tav tm="0">
                                          <p:val>
                                            <p:strVal val="0-#ppt_w/2"/>
                                          </p:val>
                                        </p:tav>
                                        <p:tav tm="100000">
                                          <p:val>
                                            <p:strVal val="#ppt_x"/>
                                          </p:val>
                                        </p:tav>
                                      </p:tavLst>
                                    </p:anim>
                                    <p:anim calcmode="lin" valueType="num">
                                      <p:cBhvr additive="base">
                                        <p:cTn id="64" dur="500" fill="hold"/>
                                        <p:tgtEl>
                                          <p:spTgt spid="2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8" descr="http://archive.ecotrust.org/events/sundown/images/sponsors/patagonia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0761" y="1340121"/>
            <a:ext cx="2307056" cy="115352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Brands Matter</a:t>
            </a:r>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5421"/>
          <a:stretch/>
        </p:blipFill>
        <p:spPr>
          <a:xfrm>
            <a:off x="1637980" y="2162160"/>
            <a:ext cx="5427753" cy="2609521"/>
          </a:xfrm>
          <a:prstGeom prst="rect">
            <a:avLst/>
          </a:prstGeom>
        </p:spPr>
      </p:pic>
      <p:pic>
        <p:nvPicPr>
          <p:cNvPr id="7" name="Picture 4" descr="http://upload.wikimedia.org/wikipedia/commons/4/41/Visa_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48791" y="4054027"/>
            <a:ext cx="1480148" cy="45370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http://img3.wikia.nocookie.net/__cb20110518181144/logopedia/images/7/7b/746px-Coca-Cola_logo_svg.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7709" y="1545517"/>
            <a:ext cx="1972322" cy="61866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http://sportsnerdz.com/scores/nba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2438" y="2677543"/>
            <a:ext cx="578123" cy="137648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http://img2.wikia.nocookie.net/__cb20121228101315/logopedia/images/d/dd/Disney_Logo.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23485" y="4737758"/>
            <a:ext cx="2131672" cy="114743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6" descr="http://people.ofset.org/~ckhung/m/11/apple-logo.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67857" y="2063512"/>
            <a:ext cx="1142234" cy="143298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0" descr="http://www.worthit.co/assets/v2/logo_rei-7bfdb784e68a1b33f522aecf1a833bbd.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32724" y="4737758"/>
            <a:ext cx="1703184" cy="83456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2" descr="http://upload.wikimedia.org/wikipedia/en/2/28/Instagram_logo.png"/>
          <p:cNvPicPr>
            <a:picLocks noChangeAspect="1" noChangeArrowheads="1"/>
          </p:cNvPicPr>
          <p:nvPr/>
        </p:nvPicPr>
        <p:blipFill rotWithShape="1">
          <a:blip r:embed="rId11">
            <a:extLst>
              <a:ext uri="{28A0092B-C50C-407E-A947-70E740481C1C}">
                <a14:useLocalDpi xmlns:a14="http://schemas.microsoft.com/office/drawing/2010/main" val="0"/>
              </a:ext>
            </a:extLst>
          </a:blip>
          <a:srcRect r="75050"/>
          <a:stretch/>
        </p:blipFill>
        <p:spPr bwMode="auto">
          <a:xfrm>
            <a:off x="468257" y="4627720"/>
            <a:ext cx="983552" cy="94459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http://i903.photobucket.com/albums/ac234/GVSG/Product%20Logos/nike.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73644" y="1426837"/>
            <a:ext cx="2045897" cy="719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2548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22" presetClass="entr" presetSubtype="4" fill="hold" nodeType="afterEffect">
                                  <p:stCondLst>
                                    <p:cond delay="100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par>
                          <p:cTn id="11" fill="hold">
                            <p:stCondLst>
                              <p:cond delay="1500"/>
                            </p:stCondLst>
                            <p:childTnLst>
                              <p:par>
                                <p:cTn id="12" presetID="53" presetClass="entr" presetSubtype="16"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par>
                                <p:cTn id="29" presetID="22" presetClass="entr" presetSubtype="4"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par>
                                <p:cTn id="44" presetID="22" presetClass="entr" presetSubtype="4"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down)">
                                      <p:cBhvr>
                                        <p:cTn id="46" dur="500"/>
                                        <p:tgtEl>
                                          <p:spTgt spid="14"/>
                                        </p:tgtEl>
                                      </p:cBhvr>
                                    </p:animEffect>
                                  </p:childTnLst>
                                </p:cTn>
                              </p:par>
                              <p:par>
                                <p:cTn id="47" presetID="22" presetClass="entr" presetSubtype="4"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down)">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8" descr="http://archive.ecotrust.org/events/sundown/images/sponsors/patagonia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9609" y="1374302"/>
            <a:ext cx="2307056" cy="115352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Brands Matter</a:t>
            </a:r>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5421"/>
          <a:stretch/>
        </p:blipFill>
        <p:spPr>
          <a:xfrm rot="423224">
            <a:off x="1756828" y="2196341"/>
            <a:ext cx="5427753" cy="2609521"/>
          </a:xfrm>
          <a:prstGeom prst="rect">
            <a:avLst/>
          </a:prstGeom>
        </p:spPr>
      </p:pic>
      <p:pic>
        <p:nvPicPr>
          <p:cNvPr id="6" name="Picture 2" descr="http://i903.photobucket.com/albums/ac234/GVSG/Product%20Logos/nik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2492" y="1461018"/>
            <a:ext cx="2045897" cy="71991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upload.wikimedia.org/wikipedia/commons/4/41/Visa_Logo.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48791" y="4088208"/>
            <a:ext cx="1480148" cy="45370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http://img3.wikia.nocookie.net/__cb20110518181144/logopedia/images/7/7b/746px-Coca-Cola_logo_svg.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6557" y="1579698"/>
            <a:ext cx="1972322" cy="61866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http://sportsnerdz.com/scores/nba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5648" y="2711724"/>
            <a:ext cx="578123" cy="137648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http://img2.wikia.nocookie.net/__cb20121228101315/logopedia/images/d/dd/Disney_Logo.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23485" y="4771939"/>
            <a:ext cx="2131672" cy="114743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6" descr="http://people.ofset.org/~ckhung/m/11/apple-logo.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86705" y="2097693"/>
            <a:ext cx="1142234" cy="143298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0" descr="http://www.worthit.co/assets/v2/logo_rei-7bfdb784e68a1b33f522aecf1a833bbd.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51572" y="4771939"/>
            <a:ext cx="1703184" cy="83456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2" descr="http://upload.wikimedia.org/wikipedia/en/2/28/Instagram_logo.png"/>
          <p:cNvPicPr>
            <a:picLocks noChangeAspect="1" noChangeArrowheads="1"/>
          </p:cNvPicPr>
          <p:nvPr/>
        </p:nvPicPr>
        <p:blipFill rotWithShape="1">
          <a:blip r:embed="rId12">
            <a:extLst>
              <a:ext uri="{28A0092B-C50C-407E-A947-70E740481C1C}">
                <a14:useLocalDpi xmlns:a14="http://schemas.microsoft.com/office/drawing/2010/main" val="0"/>
              </a:ext>
            </a:extLst>
          </a:blip>
          <a:srcRect r="75050"/>
          <a:stretch/>
        </p:blipFill>
        <p:spPr bwMode="auto">
          <a:xfrm>
            <a:off x="561467" y="4661901"/>
            <a:ext cx="983552" cy="944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1840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Wore It Best?</a:t>
            </a:r>
            <a:endParaRPr lang="en-US" dirty="0"/>
          </a:p>
        </p:txBody>
      </p:sp>
      <p:pic>
        <p:nvPicPr>
          <p:cNvPr id="2050" name="Picture 2" descr="http://www.corpsnetwork.org/sites/default/images/blog%20posts/2014/2014%20June/Civic%20Works_6.3.jpg"/>
          <p:cNvPicPr>
            <a:picLocks noChangeAspect="1" noChangeArrowheads="1"/>
          </p:cNvPicPr>
          <p:nvPr/>
        </p:nvPicPr>
        <p:blipFill rotWithShape="1">
          <a:blip r:embed="rId3">
            <a:extLst>
              <a:ext uri="{28A0092B-C50C-407E-A947-70E740481C1C}">
                <a14:useLocalDpi xmlns:a14="http://schemas.microsoft.com/office/drawing/2010/main" val="0"/>
              </a:ext>
            </a:extLst>
          </a:blip>
          <a:srcRect r="11331"/>
          <a:stretch/>
        </p:blipFill>
        <p:spPr bwMode="auto">
          <a:xfrm>
            <a:off x="188007" y="2083592"/>
            <a:ext cx="4578865" cy="3429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4" descr="http://www.corpsnetwork.org/sites/default/images/blog%20posts/2013/2013%20November/Max_smaller.jpg"/>
          <p:cNvPicPr>
            <a:picLocks noChangeAspect="1" noChangeArrowheads="1"/>
          </p:cNvPicPr>
          <p:nvPr/>
        </p:nvPicPr>
        <p:blipFill rotWithShape="1">
          <a:blip r:embed="rId4">
            <a:extLst>
              <a:ext uri="{28A0092B-C50C-407E-A947-70E740481C1C}">
                <a14:useLocalDpi xmlns:a14="http://schemas.microsoft.com/office/drawing/2010/main" val="0"/>
              </a:ext>
            </a:extLst>
          </a:blip>
          <a:srcRect r="24591"/>
          <a:stretch/>
        </p:blipFill>
        <p:spPr bwMode="auto">
          <a:xfrm>
            <a:off x="5002205" y="2083592"/>
            <a:ext cx="3876778" cy="3429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6645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2"/>
                                        </p:tgtEl>
                                        <p:attrNameLst>
                                          <p:attrName>style.visibility</p:attrName>
                                        </p:attrNameLst>
                                      </p:cBhvr>
                                      <p:to>
                                        <p:strVal val="visible"/>
                                      </p:to>
                                    </p:set>
                                    <p:animEffect transition="in" filter="fade">
                                      <p:cBhvr>
                                        <p:cTn id="14" dur="1000"/>
                                        <p:tgtEl>
                                          <p:spTgt spid="2052"/>
                                        </p:tgtEl>
                                      </p:cBhvr>
                                    </p:animEffect>
                                    <p:anim calcmode="lin" valueType="num">
                                      <p:cBhvr>
                                        <p:cTn id="15" dur="1000" fill="hold"/>
                                        <p:tgtEl>
                                          <p:spTgt spid="2052"/>
                                        </p:tgtEl>
                                        <p:attrNameLst>
                                          <p:attrName>ppt_x</p:attrName>
                                        </p:attrNameLst>
                                      </p:cBhvr>
                                      <p:tavLst>
                                        <p:tav tm="0">
                                          <p:val>
                                            <p:strVal val="#ppt_x"/>
                                          </p:val>
                                        </p:tav>
                                        <p:tav tm="100000">
                                          <p:val>
                                            <p:strVal val="#ppt_x"/>
                                          </p:val>
                                        </p:tav>
                                      </p:tavLst>
                                    </p:anim>
                                    <p:anim calcmode="lin" valueType="num">
                                      <p:cBhvr>
                                        <p:cTn id="16"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Shot It Best?</a:t>
            </a:r>
            <a:endParaRPr lang="en-US" dirty="0"/>
          </a:p>
        </p:txBody>
      </p:sp>
      <p:pic>
        <p:nvPicPr>
          <p:cNvPr id="8" name="Picture 2" descr="http://photos.nationalservice.gov/Disaster/Oklahoma-Tornado-May-2013/i-88S8pVh/0/L/_MG_9919-L.jpg"/>
          <p:cNvPicPr>
            <a:picLocks noChangeAspect="1" noChangeArrowheads="1"/>
          </p:cNvPicPr>
          <p:nvPr/>
        </p:nvPicPr>
        <p:blipFill rotWithShape="1">
          <a:blip r:embed="rId3">
            <a:extLst>
              <a:ext uri="{28A0092B-C50C-407E-A947-70E740481C1C}">
                <a14:useLocalDpi xmlns:a14="http://schemas.microsoft.com/office/drawing/2010/main" val="0"/>
              </a:ext>
            </a:extLst>
          </a:blip>
          <a:srcRect t="12730" b="6001"/>
          <a:stretch/>
        </p:blipFill>
        <p:spPr bwMode="auto">
          <a:xfrm>
            <a:off x="657224" y="1710470"/>
            <a:ext cx="3350079" cy="408390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Picture 4" descr="http://photos.nationalservice.gov/Disaster/Oklahoma-Tornado-May-2013/i-KnmWC3t/0/L/_MG_9994-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8364" y="2284893"/>
            <a:ext cx="4397094" cy="29350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7131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Send Us Your Stuff!</a:t>
            </a:r>
            <a:endParaRPr lang="en-US" dirty="0"/>
          </a:p>
        </p:txBody>
      </p:sp>
      <p:pic>
        <p:nvPicPr>
          <p:cNvPr id="4" name="Picture 2" descr="https://drupal.nationalservice.gov/sites/default/files/images/AmeriCorps-Week-2016-feature-well-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007" y="1642295"/>
            <a:ext cx="8534400" cy="26670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88007" y="4963826"/>
            <a:ext cx="8067230" cy="646331"/>
          </a:xfrm>
          <a:prstGeom prst="rect">
            <a:avLst/>
          </a:prstGeom>
          <a:noFill/>
        </p:spPr>
        <p:txBody>
          <a:bodyPr wrap="square" rtlCol="0">
            <a:spAutoFit/>
          </a:bodyPr>
          <a:lstStyle/>
          <a:p>
            <a:r>
              <a:rPr lang="en-US" b="1" dirty="0" smtClean="0"/>
              <a:t>Photo Credit: </a:t>
            </a:r>
            <a:r>
              <a:rPr lang="en-US" dirty="0" smtClean="0"/>
              <a:t>Oklahoma AmeriCorps (used in nationwide graphics as part of AmeriCorps Week)</a:t>
            </a:r>
            <a:endParaRPr lang="en-US" dirty="0"/>
          </a:p>
        </p:txBody>
      </p:sp>
    </p:spTree>
    <p:extLst>
      <p:ext uri="{BB962C8B-B14F-4D97-AF65-F5344CB8AC3E}">
        <p14:creationId xmlns:p14="http://schemas.microsoft.com/office/powerpoint/2010/main" val="2387091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 Your Picture </a:t>
            </a:r>
            <a:endParaRPr lang="en-US" dirty="0"/>
          </a:p>
        </p:txBody>
      </p:sp>
      <p:pic>
        <p:nvPicPr>
          <p:cNvPr id="1026" name="Picture 2" descr="Image result for president obama mlk 2016 leckie"/>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54969" y="1596584"/>
            <a:ext cx="7357052" cy="463038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350234" y="1227252"/>
            <a:ext cx="7178467" cy="369332"/>
          </a:xfrm>
          <a:prstGeom prst="rect">
            <a:avLst/>
          </a:prstGeom>
          <a:noFill/>
        </p:spPr>
        <p:txBody>
          <a:bodyPr wrap="square" rtlCol="0">
            <a:spAutoFit/>
          </a:bodyPr>
          <a:lstStyle/>
          <a:p>
            <a:r>
              <a:rPr lang="en-US" b="1" dirty="0" smtClean="0">
                <a:solidFill>
                  <a:srgbClr val="FF0000"/>
                </a:solidFill>
              </a:rPr>
              <a:t>MLK Day Service Project with President and Mrs. Obama, January 2016</a:t>
            </a:r>
            <a:endParaRPr lang="en-US" b="1" dirty="0">
              <a:solidFill>
                <a:srgbClr val="FF0000"/>
              </a:solidFill>
            </a:endParaRPr>
          </a:p>
        </p:txBody>
      </p:sp>
    </p:spTree>
    <p:extLst>
      <p:ext uri="{BB962C8B-B14F-4D97-AF65-F5344CB8AC3E}">
        <p14:creationId xmlns:p14="http://schemas.microsoft.com/office/powerpoint/2010/main" val="3554045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smtClean="0"/>
              <a:t>Welcome!</a:t>
            </a:r>
            <a:br>
              <a:rPr lang="en-US" i="1" dirty="0" smtClean="0"/>
            </a:br>
            <a:r>
              <a:rPr lang="en-US" dirty="0" smtClean="0"/>
              <a:t>AmeriCorps Program Development</a:t>
            </a:r>
            <a:endParaRPr lang="en-US" i="1" dirty="0"/>
          </a:p>
        </p:txBody>
      </p:sp>
      <p:sp>
        <p:nvSpPr>
          <p:cNvPr id="3" name="Content Placeholder 2"/>
          <p:cNvSpPr>
            <a:spLocks noGrp="1"/>
          </p:cNvSpPr>
          <p:nvPr>
            <p:ph idx="1"/>
          </p:nvPr>
        </p:nvSpPr>
        <p:spPr>
          <a:xfrm>
            <a:off x="4419600" y="1503249"/>
            <a:ext cx="4267200" cy="4224336"/>
          </a:xfrm>
        </p:spPr>
        <p:txBody>
          <a:bodyPr/>
          <a:lstStyle/>
          <a:p>
            <a:pPr marL="0" indent="0" algn="r">
              <a:buNone/>
            </a:pPr>
            <a:endParaRPr lang="en-US" b="1" i="1" dirty="0"/>
          </a:p>
          <a:p>
            <a:pPr marL="0" indent="0" algn="ctr">
              <a:buNone/>
            </a:pPr>
            <a:r>
              <a:rPr lang="en-US" b="1" i="1" dirty="0" smtClean="0"/>
              <a:t>We’ll get started in just </a:t>
            </a:r>
          </a:p>
          <a:p>
            <a:pPr marL="0" indent="0" algn="ctr">
              <a:buNone/>
            </a:pPr>
            <a:r>
              <a:rPr lang="en-US" b="1" i="1" dirty="0" smtClean="0"/>
              <a:t>a couple of minutes.</a:t>
            </a:r>
          </a:p>
          <a:p>
            <a:pPr marL="0" indent="0" algn="ctr">
              <a:buNone/>
            </a:pPr>
            <a:endParaRPr lang="en-US" b="1" i="1" dirty="0"/>
          </a:p>
          <a:p>
            <a:pPr marL="0" indent="0" algn="ctr">
              <a:buNone/>
            </a:pPr>
            <a:r>
              <a:rPr lang="en-US" b="1" i="1" dirty="0" smtClean="0"/>
              <a:t>Be sure to call in:</a:t>
            </a:r>
          </a:p>
          <a:p>
            <a:pPr marL="0" indent="0" algn="ctr">
              <a:buNone/>
            </a:pPr>
            <a:r>
              <a:rPr lang="en-US" b="1" i="1" dirty="0" smtClean="0"/>
              <a:t>888-906-7802, </a:t>
            </a:r>
          </a:p>
          <a:p>
            <a:pPr marL="0" indent="0" algn="ctr">
              <a:buNone/>
            </a:pPr>
            <a:r>
              <a:rPr lang="en-US" b="1" i="1" dirty="0" smtClean="0"/>
              <a:t>passcode 4301706</a:t>
            </a:r>
          </a:p>
          <a:p>
            <a:pPr marL="0" indent="0" algn="r">
              <a:buNone/>
            </a:pPr>
            <a:endParaRPr lang="en-US" b="1" i="1" dirty="0" smtClean="0"/>
          </a:p>
          <a:p>
            <a:pPr marL="0" indent="0">
              <a:buNone/>
            </a:pP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460" y="2050775"/>
            <a:ext cx="3150704" cy="3150704"/>
          </a:xfrm>
          <a:prstGeom prst="rect">
            <a:avLst/>
          </a:prstGeom>
        </p:spPr>
      </p:pic>
    </p:spTree>
    <p:extLst>
      <p:ext uri="{BB962C8B-B14F-4D97-AF65-F5344CB8AC3E}">
        <p14:creationId xmlns:p14="http://schemas.microsoft.com/office/powerpoint/2010/main" val="2322983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Mission + AmeriCorps </a:t>
            </a:r>
            <a:endParaRPr lang="en-US" dirty="0"/>
          </a:p>
        </p:txBody>
      </p:sp>
      <p:pic>
        <p:nvPicPr>
          <p:cNvPr id="4" name="Picture 3"/>
          <p:cNvPicPr>
            <a:picLocks noChangeAspect="1"/>
          </p:cNvPicPr>
          <p:nvPr/>
        </p:nvPicPr>
        <p:blipFill>
          <a:blip r:embed="rId3"/>
          <a:stretch>
            <a:fillRect/>
          </a:stretch>
        </p:blipFill>
        <p:spPr>
          <a:xfrm>
            <a:off x="28575" y="1391069"/>
            <a:ext cx="9115425" cy="3429000"/>
          </a:xfrm>
          <a:prstGeom prst="rect">
            <a:avLst/>
          </a:prstGeom>
        </p:spPr>
      </p:pic>
      <p:sp>
        <p:nvSpPr>
          <p:cNvPr id="5" name="TextBox 4"/>
          <p:cNvSpPr txBox="1"/>
          <p:nvPr/>
        </p:nvSpPr>
        <p:spPr>
          <a:xfrm>
            <a:off x="555477" y="5076202"/>
            <a:ext cx="8229600" cy="646331"/>
          </a:xfrm>
          <a:prstGeom prst="rect">
            <a:avLst/>
          </a:prstGeom>
          <a:noFill/>
        </p:spPr>
        <p:txBody>
          <a:bodyPr wrap="square" rtlCol="0">
            <a:spAutoFit/>
          </a:bodyPr>
          <a:lstStyle/>
          <a:p>
            <a:r>
              <a:rPr lang="en-US" b="1" dirty="0" smtClean="0">
                <a:solidFill>
                  <a:srgbClr val="FF0000"/>
                </a:solidFill>
                <a:latin typeface="Arial" panose="020B0604020202020204" pitchFamily="34" charset="0"/>
                <a:cs typeface="Arial" panose="020B0604020202020204" pitchFamily="34" charset="0"/>
              </a:rPr>
              <a:t>You should have language like this on your website or any other platform or publication. </a:t>
            </a:r>
            <a:endParaRPr lang="en-US" b="1" dirty="0">
              <a:solidFill>
                <a:srgbClr val="FF0000"/>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a:stretch>
            <a:fillRect/>
          </a:stretch>
        </p:blipFill>
        <p:spPr>
          <a:xfrm>
            <a:off x="180976" y="1543469"/>
            <a:ext cx="8698008" cy="3429000"/>
          </a:xfrm>
          <a:prstGeom prst="rect">
            <a:avLst/>
          </a:prstGeom>
        </p:spPr>
      </p:pic>
    </p:spTree>
    <p:extLst>
      <p:ext uri="{BB962C8B-B14F-4D97-AF65-F5344CB8AC3E}">
        <p14:creationId xmlns:p14="http://schemas.microsoft.com/office/powerpoint/2010/main" val="4222022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Describing the AmeriCorps Experience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877469377"/>
              </p:ext>
            </p:extLst>
          </p:nvPr>
        </p:nvGraphicFramePr>
        <p:xfrm>
          <a:off x="913845" y="1451994"/>
          <a:ext cx="6663267" cy="4002651"/>
        </p:xfrm>
        <a:graphic>
          <a:graphicData uri="http://schemas.openxmlformats.org/drawingml/2006/table">
            <a:tbl>
              <a:tblPr firstRow="1" bandRow="1">
                <a:effectLst>
                  <a:outerShdw blurRad="127000" dist="101600" dir="2700000" algn="tl" rotWithShape="0">
                    <a:prstClr val="black">
                      <a:alpha val="40000"/>
                    </a:prstClr>
                  </a:outerShdw>
                </a:effectLst>
                <a:tableStyleId>{00A15C55-8517-42AA-B614-E9B94910E393}</a:tableStyleId>
              </a:tblPr>
              <a:tblGrid>
                <a:gridCol w="2940843"/>
                <a:gridCol w="3722424"/>
              </a:tblGrid>
              <a:tr h="731650">
                <a:tc>
                  <a:txBody>
                    <a:bodyPr/>
                    <a:lstStyle/>
                    <a:p>
                      <a:pPr marL="0" marR="0" algn="ctr">
                        <a:spcBef>
                          <a:spcPts val="0"/>
                        </a:spcBef>
                        <a:spcAft>
                          <a:spcPts val="0"/>
                        </a:spcAft>
                      </a:pPr>
                      <a:r>
                        <a:rPr lang="en-US" sz="3200" dirty="0">
                          <a:effectLst/>
                          <a:latin typeface="Arial Narrow" panose="020B0606020202030204" pitchFamily="34" charset="0"/>
                        </a:rPr>
                        <a:t>DO </a:t>
                      </a:r>
                      <a:r>
                        <a:rPr lang="en-US" sz="2400" dirty="0">
                          <a:effectLst/>
                          <a:latin typeface="Arial Narrow" panose="020B0606020202030204" pitchFamily="34" charset="0"/>
                        </a:rPr>
                        <a:t>SAY</a:t>
                      </a:r>
                      <a:endParaRPr lang="en-US" sz="2400" dirty="0">
                        <a:effectLst/>
                        <a:latin typeface="Arial Narrow" panose="020B0606020202030204" pitchFamily="34" charset="0"/>
                        <a:ea typeface="Palatino Linotype" panose="02040502050505030304" pitchFamily="18" charset="0"/>
                        <a:cs typeface="Times New Roman" panose="02020603050405020304" pitchFamily="18" charset="0"/>
                      </a:endParaRPr>
                    </a:p>
                  </a:txBody>
                  <a:tcPr marL="68580" marR="68580" marT="0" marB="0" anchor="ctr">
                    <a:solidFill>
                      <a:schemeClr val="tx2"/>
                    </a:solidFill>
                  </a:tcPr>
                </a:tc>
                <a:tc>
                  <a:txBody>
                    <a:bodyPr/>
                    <a:lstStyle/>
                    <a:p>
                      <a:pPr marL="0" marR="0" algn="ctr">
                        <a:spcBef>
                          <a:spcPts val="0"/>
                        </a:spcBef>
                        <a:spcAft>
                          <a:spcPts val="0"/>
                        </a:spcAft>
                      </a:pPr>
                      <a:r>
                        <a:rPr lang="en-US" sz="3200" dirty="0">
                          <a:effectLst/>
                          <a:latin typeface="Arial Narrow" panose="020B0606020202030204" pitchFamily="34" charset="0"/>
                        </a:rPr>
                        <a:t>DON’T </a:t>
                      </a:r>
                      <a:r>
                        <a:rPr lang="en-US" sz="2400" dirty="0">
                          <a:effectLst/>
                          <a:latin typeface="Arial Narrow" panose="020B0606020202030204" pitchFamily="34" charset="0"/>
                        </a:rPr>
                        <a:t>SAY</a:t>
                      </a:r>
                      <a:endParaRPr lang="en-US" sz="2400" dirty="0">
                        <a:effectLst/>
                        <a:latin typeface="Arial Narrow" panose="020B0606020202030204" pitchFamily="34" charset="0"/>
                        <a:ea typeface="Palatino Linotype" panose="02040502050505030304" pitchFamily="18" charset="0"/>
                        <a:cs typeface="Times New Roman" panose="02020603050405020304" pitchFamily="18" charset="0"/>
                      </a:endParaRPr>
                    </a:p>
                  </a:txBody>
                  <a:tcPr marL="68580" marR="68580" marT="0" marB="0" anchor="ctr">
                    <a:solidFill>
                      <a:schemeClr val="tx2"/>
                    </a:solidFill>
                  </a:tcPr>
                </a:tc>
              </a:tr>
              <a:tr h="1639017">
                <a:tc>
                  <a:txBody>
                    <a:bodyPr/>
                    <a:lstStyle/>
                    <a:p>
                      <a:pPr marL="0" marR="0" algn="ctr">
                        <a:spcBef>
                          <a:spcPts val="0"/>
                        </a:spcBef>
                        <a:spcAft>
                          <a:spcPts val="0"/>
                        </a:spcAft>
                      </a:pPr>
                      <a:r>
                        <a:rPr lang="en-US" sz="2400" dirty="0">
                          <a:effectLst/>
                          <a:latin typeface="Arial Narrow" panose="020B0606020202030204" pitchFamily="34" charset="0"/>
                        </a:rPr>
                        <a:t>AmeriCorps </a:t>
                      </a:r>
                      <a:r>
                        <a:rPr lang="en-US" sz="2400" dirty="0" smtClean="0">
                          <a:effectLst/>
                          <a:latin typeface="Arial Narrow" panose="020B0606020202030204" pitchFamily="34" charset="0"/>
                        </a:rPr>
                        <a:t>member</a:t>
                      </a:r>
                      <a:endParaRPr lang="en-US" sz="2400" dirty="0">
                        <a:effectLst/>
                        <a:latin typeface="Arial Narrow" panose="020B0606020202030204" pitchFamily="34" charset="0"/>
                        <a:ea typeface="Palatino Linotype" panose="02040502050505030304" pitchFamily="18"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400" dirty="0" smtClean="0">
                          <a:effectLst/>
                          <a:latin typeface="Arial Narrow" panose="020B0606020202030204" pitchFamily="34" charset="0"/>
                        </a:rPr>
                        <a:t>volunteer</a:t>
                      </a:r>
                    </a:p>
                    <a:p>
                      <a:pPr marL="0" marR="0" algn="ctr">
                        <a:spcBef>
                          <a:spcPts val="0"/>
                        </a:spcBef>
                        <a:spcAft>
                          <a:spcPts val="0"/>
                        </a:spcAft>
                      </a:pPr>
                      <a:r>
                        <a:rPr lang="en-US" sz="2400" dirty="0" smtClean="0">
                          <a:effectLst/>
                          <a:latin typeface="Arial Narrow" panose="020B0606020202030204" pitchFamily="34" charset="0"/>
                        </a:rPr>
                        <a:t>worker</a:t>
                      </a:r>
                      <a:endParaRPr lang="en-US" sz="2400" dirty="0">
                        <a:effectLst/>
                        <a:latin typeface="Arial Narrow" panose="020B0606020202030204" pitchFamily="34" charset="0"/>
                        <a:ea typeface="Palatino Linotype" panose="02040502050505030304" pitchFamily="18" charset="0"/>
                        <a:cs typeface="Times New Roman" panose="02020603050405020304" pitchFamily="18" charset="0"/>
                      </a:endParaRPr>
                    </a:p>
                    <a:p>
                      <a:pPr marL="0" marR="0" algn="ctr">
                        <a:spcBef>
                          <a:spcPts val="0"/>
                        </a:spcBef>
                        <a:spcAft>
                          <a:spcPts val="0"/>
                        </a:spcAft>
                      </a:pPr>
                      <a:r>
                        <a:rPr lang="en-US" sz="2400" dirty="0" smtClean="0">
                          <a:effectLst/>
                          <a:latin typeface="Arial Narrow" panose="020B0606020202030204" pitchFamily="34" charset="0"/>
                        </a:rPr>
                        <a:t>corps </a:t>
                      </a:r>
                      <a:r>
                        <a:rPr lang="en-US" sz="2400" dirty="0">
                          <a:effectLst/>
                          <a:latin typeface="Arial Narrow" panose="020B0606020202030204" pitchFamily="34" charset="0"/>
                        </a:rPr>
                        <a:t>member</a:t>
                      </a:r>
                    </a:p>
                    <a:p>
                      <a:pPr marL="0" marR="0" algn="ctr">
                        <a:spcBef>
                          <a:spcPts val="0"/>
                        </a:spcBef>
                        <a:spcAft>
                          <a:spcPts val="0"/>
                        </a:spcAft>
                      </a:pPr>
                      <a:r>
                        <a:rPr lang="en-US" sz="2400" dirty="0" smtClean="0">
                          <a:effectLst/>
                          <a:latin typeface="Arial Narrow" panose="020B0606020202030204" pitchFamily="34" charset="0"/>
                        </a:rPr>
                        <a:t>service </a:t>
                      </a:r>
                      <a:r>
                        <a:rPr lang="en-US" sz="2400" dirty="0">
                          <a:effectLst/>
                          <a:latin typeface="Arial Narrow" panose="020B0606020202030204" pitchFamily="34" charset="0"/>
                        </a:rPr>
                        <a:t>member</a:t>
                      </a:r>
                      <a:endParaRPr lang="en-US" sz="2400" dirty="0">
                        <a:effectLst/>
                        <a:latin typeface="Arial Narrow" panose="020B0606020202030204" pitchFamily="34" charset="0"/>
                        <a:ea typeface="Palatino Linotype" panose="02040502050505030304" pitchFamily="18" charset="0"/>
                        <a:cs typeface="Times New Roman" panose="02020603050405020304" pitchFamily="18" charset="0"/>
                      </a:endParaRPr>
                    </a:p>
                  </a:txBody>
                  <a:tcPr marL="68580" marR="68580" marT="0" marB="0" anchor="ctr"/>
                </a:tc>
              </a:tr>
              <a:tr h="487766">
                <a:tc>
                  <a:txBody>
                    <a:bodyPr/>
                    <a:lstStyle/>
                    <a:p>
                      <a:pPr marL="0" marR="0" algn="ctr">
                        <a:spcBef>
                          <a:spcPts val="0"/>
                        </a:spcBef>
                        <a:spcAft>
                          <a:spcPts val="0"/>
                        </a:spcAft>
                      </a:pPr>
                      <a:r>
                        <a:rPr lang="en-US" sz="2400" dirty="0" smtClean="0">
                          <a:effectLst/>
                          <a:latin typeface="Arial Narrow" panose="020B0606020202030204" pitchFamily="34" charset="0"/>
                        </a:rPr>
                        <a:t>selected </a:t>
                      </a:r>
                      <a:r>
                        <a:rPr lang="en-US" sz="2400" dirty="0">
                          <a:effectLst/>
                          <a:latin typeface="Arial Narrow" panose="020B0606020202030204" pitchFamily="34" charset="0"/>
                        </a:rPr>
                        <a:t>to</a:t>
                      </a:r>
                      <a:endParaRPr lang="en-US" sz="2400" dirty="0">
                        <a:effectLst/>
                        <a:latin typeface="Arial Narrow" panose="020B0606020202030204" pitchFamily="34" charset="0"/>
                        <a:ea typeface="Palatino Linotype" panose="02040502050505030304" pitchFamily="18"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400" dirty="0" smtClean="0">
                          <a:effectLst/>
                          <a:latin typeface="Arial Narrow" panose="020B0606020202030204" pitchFamily="34" charset="0"/>
                        </a:rPr>
                        <a:t>hired </a:t>
                      </a:r>
                      <a:r>
                        <a:rPr lang="en-US" sz="2400" dirty="0">
                          <a:effectLst/>
                          <a:latin typeface="Arial Narrow" panose="020B0606020202030204" pitchFamily="34" charset="0"/>
                        </a:rPr>
                        <a:t>to</a:t>
                      </a:r>
                      <a:endParaRPr lang="en-US" sz="2400" dirty="0">
                        <a:effectLst/>
                        <a:latin typeface="Arial Narrow" panose="020B0606020202030204" pitchFamily="34" charset="0"/>
                        <a:ea typeface="Palatino Linotype" panose="02040502050505030304" pitchFamily="18" charset="0"/>
                        <a:cs typeface="Times New Roman" panose="02020603050405020304" pitchFamily="18" charset="0"/>
                      </a:endParaRPr>
                    </a:p>
                  </a:txBody>
                  <a:tcPr marL="68580" marR="68580" marT="0" marB="0" anchor="ctr"/>
                </a:tc>
              </a:tr>
              <a:tr h="487766">
                <a:tc>
                  <a:txBody>
                    <a:bodyPr/>
                    <a:lstStyle/>
                    <a:p>
                      <a:pPr marL="0" marR="0" algn="ctr">
                        <a:spcBef>
                          <a:spcPts val="0"/>
                        </a:spcBef>
                        <a:spcAft>
                          <a:spcPts val="0"/>
                        </a:spcAft>
                      </a:pPr>
                      <a:r>
                        <a:rPr lang="en-US" sz="2400" dirty="0" smtClean="0">
                          <a:effectLst/>
                          <a:latin typeface="Arial Narrow" panose="020B0606020202030204" pitchFamily="34" charset="0"/>
                        </a:rPr>
                        <a:t>serve </a:t>
                      </a:r>
                      <a:r>
                        <a:rPr lang="en-US" sz="2400" dirty="0">
                          <a:effectLst/>
                          <a:latin typeface="Arial Narrow" panose="020B0606020202030204" pitchFamily="34" charset="0"/>
                        </a:rPr>
                        <a:t>as</a:t>
                      </a:r>
                      <a:endParaRPr lang="en-US" sz="2400" dirty="0">
                        <a:effectLst/>
                        <a:latin typeface="Arial Narrow" panose="020B0606020202030204" pitchFamily="34" charset="0"/>
                        <a:ea typeface="Palatino Linotype" panose="02040502050505030304" pitchFamily="18"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400" dirty="0" smtClean="0">
                          <a:effectLst/>
                          <a:latin typeface="Arial Narrow" panose="020B0606020202030204" pitchFamily="34" charset="0"/>
                        </a:rPr>
                        <a:t>work </a:t>
                      </a:r>
                      <a:r>
                        <a:rPr lang="en-US" sz="2400" dirty="0">
                          <a:effectLst/>
                          <a:latin typeface="Arial Narrow" panose="020B0606020202030204" pitchFamily="34" charset="0"/>
                        </a:rPr>
                        <a:t>as</a:t>
                      </a:r>
                      <a:endParaRPr lang="en-US" sz="2400" dirty="0">
                        <a:effectLst/>
                        <a:latin typeface="Arial Narrow" panose="020B0606020202030204" pitchFamily="34" charset="0"/>
                        <a:ea typeface="Palatino Linotype" panose="02040502050505030304" pitchFamily="18" charset="0"/>
                        <a:cs typeface="Times New Roman" panose="02020603050405020304" pitchFamily="18" charset="0"/>
                      </a:endParaRPr>
                    </a:p>
                  </a:txBody>
                  <a:tcPr marL="68580" marR="68580" marT="0" marB="0" anchor="ctr"/>
                </a:tc>
              </a:tr>
              <a:tr h="656452">
                <a:tc>
                  <a:txBody>
                    <a:bodyPr/>
                    <a:lstStyle/>
                    <a:p>
                      <a:pPr marL="0" marR="0" algn="ctr">
                        <a:spcBef>
                          <a:spcPts val="0"/>
                        </a:spcBef>
                        <a:spcAft>
                          <a:spcPts val="0"/>
                        </a:spcAft>
                      </a:pPr>
                      <a:r>
                        <a:rPr lang="en-US" sz="2400" dirty="0" smtClean="0">
                          <a:effectLst/>
                          <a:latin typeface="Arial Narrow" panose="020B0606020202030204" pitchFamily="34" charset="0"/>
                        </a:rPr>
                        <a:t>a </a:t>
                      </a:r>
                      <a:r>
                        <a:rPr lang="en-US" sz="2400" dirty="0">
                          <a:effectLst/>
                          <a:latin typeface="Arial Narrow" panose="020B0606020202030204" pitchFamily="34" charset="0"/>
                        </a:rPr>
                        <a:t>year of service</a:t>
                      </a:r>
                      <a:endParaRPr lang="en-US" sz="2400" dirty="0">
                        <a:effectLst/>
                        <a:latin typeface="Arial Narrow" panose="020B0606020202030204" pitchFamily="34" charset="0"/>
                        <a:ea typeface="Palatino Linotype" panose="02040502050505030304" pitchFamily="18"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400" dirty="0" smtClean="0">
                          <a:effectLst/>
                          <a:latin typeface="Arial Narrow" panose="020B0606020202030204" pitchFamily="34" charset="0"/>
                        </a:rPr>
                        <a:t>a </a:t>
                      </a:r>
                      <a:r>
                        <a:rPr lang="en-US" sz="2400" dirty="0">
                          <a:effectLst/>
                          <a:latin typeface="Arial Narrow" panose="020B0606020202030204" pitchFamily="34" charset="0"/>
                        </a:rPr>
                        <a:t>job</a:t>
                      </a:r>
                      <a:endParaRPr lang="en-US" sz="2400" dirty="0">
                        <a:effectLst/>
                        <a:latin typeface="Arial Narrow" panose="020B0606020202030204" pitchFamily="34" charset="0"/>
                        <a:ea typeface="Palatino Linotype" panose="02040502050505030304" pitchFamily="18" charset="0"/>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val="3388404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an Impact Story Do?</a:t>
            </a:r>
            <a:endParaRPr lang="en-US" dirty="0"/>
          </a:p>
        </p:txBody>
      </p:sp>
      <p:sp>
        <p:nvSpPr>
          <p:cNvPr id="4" name="Content Placeholder 2"/>
          <p:cNvSpPr>
            <a:spLocks noGrp="1"/>
          </p:cNvSpPr>
          <p:nvPr>
            <p:ph idx="1"/>
          </p:nvPr>
        </p:nvSpPr>
        <p:spPr>
          <a:xfrm>
            <a:off x="3403600" y="1371600"/>
            <a:ext cx="2936240" cy="4525963"/>
          </a:xfrm>
        </p:spPr>
        <p:txBody>
          <a:bodyPr>
            <a:normAutofit/>
          </a:bodyPr>
          <a:lstStyle/>
          <a:p>
            <a:pPr marL="0" indent="0">
              <a:buNone/>
            </a:pPr>
            <a:r>
              <a:rPr lang="en-US" sz="4000" b="1" dirty="0" smtClean="0">
                <a:solidFill>
                  <a:srgbClr val="FF0000"/>
                </a:solidFill>
              </a:rPr>
              <a:t>I</a:t>
            </a:r>
            <a:r>
              <a:rPr lang="en-US" b="1" dirty="0" smtClean="0">
                <a:solidFill>
                  <a:schemeClr val="tx2"/>
                </a:solidFill>
              </a:rPr>
              <a:t>nforms</a:t>
            </a:r>
          </a:p>
          <a:p>
            <a:pPr marL="0" indent="0">
              <a:buNone/>
            </a:pPr>
            <a:r>
              <a:rPr lang="en-US" sz="4000" b="1" dirty="0" smtClean="0">
                <a:solidFill>
                  <a:srgbClr val="FF0000"/>
                </a:solidFill>
              </a:rPr>
              <a:t>M</a:t>
            </a:r>
            <a:r>
              <a:rPr lang="en-US" b="1" dirty="0" smtClean="0">
                <a:solidFill>
                  <a:schemeClr val="tx2"/>
                </a:solidFill>
              </a:rPr>
              <a:t>easures</a:t>
            </a:r>
          </a:p>
          <a:p>
            <a:pPr marL="0" indent="0">
              <a:buNone/>
            </a:pPr>
            <a:r>
              <a:rPr lang="en-US" sz="4000" b="1" dirty="0" smtClean="0">
                <a:solidFill>
                  <a:srgbClr val="FF0000"/>
                </a:solidFill>
              </a:rPr>
              <a:t>P</a:t>
            </a:r>
            <a:r>
              <a:rPr lang="en-US" b="1" dirty="0" smtClean="0">
                <a:solidFill>
                  <a:schemeClr val="tx2"/>
                </a:solidFill>
              </a:rPr>
              <a:t>ersonalizes</a:t>
            </a:r>
          </a:p>
          <a:p>
            <a:pPr marL="0" indent="0">
              <a:buNone/>
            </a:pPr>
            <a:r>
              <a:rPr lang="en-US" sz="4000" b="1" dirty="0" smtClean="0">
                <a:solidFill>
                  <a:srgbClr val="FF0000"/>
                </a:solidFill>
              </a:rPr>
              <a:t>A</a:t>
            </a:r>
            <a:r>
              <a:rPr lang="en-US" b="1" dirty="0" smtClean="0">
                <a:solidFill>
                  <a:schemeClr val="tx2"/>
                </a:solidFill>
              </a:rPr>
              <a:t>nimates</a:t>
            </a:r>
          </a:p>
          <a:p>
            <a:pPr marL="0" indent="0">
              <a:buNone/>
            </a:pPr>
            <a:r>
              <a:rPr lang="en-US" sz="4000" b="1" dirty="0" smtClean="0">
                <a:solidFill>
                  <a:srgbClr val="FF0000"/>
                </a:solidFill>
              </a:rPr>
              <a:t>C</a:t>
            </a:r>
            <a:r>
              <a:rPr lang="en-US" b="1" dirty="0" smtClean="0">
                <a:solidFill>
                  <a:schemeClr val="tx2"/>
                </a:solidFill>
              </a:rPr>
              <a:t>ultivates</a:t>
            </a:r>
          </a:p>
          <a:p>
            <a:pPr marL="0" indent="0">
              <a:buNone/>
            </a:pPr>
            <a:r>
              <a:rPr lang="en-US" sz="4000" b="1" dirty="0" smtClean="0">
                <a:solidFill>
                  <a:srgbClr val="FF0000"/>
                </a:solidFill>
              </a:rPr>
              <a:t>T</a:t>
            </a:r>
            <a:r>
              <a:rPr lang="en-US" b="1" dirty="0" smtClean="0">
                <a:solidFill>
                  <a:schemeClr val="tx2"/>
                </a:solidFill>
              </a:rPr>
              <a:t>eaches</a:t>
            </a:r>
          </a:p>
        </p:txBody>
      </p:sp>
    </p:spTree>
    <p:extLst>
      <p:ext uri="{BB962C8B-B14F-4D97-AF65-F5344CB8AC3E}">
        <p14:creationId xmlns:p14="http://schemas.microsoft.com/office/powerpoint/2010/main" val="2011836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75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75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14" dur="75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750" fill="hold"/>
                                        <p:tgtEl>
                                          <p:spTgt spid="4">
                                            <p:txEl>
                                              <p:pRg st="2" end="2"/>
                                            </p:txEl>
                                          </p:spTgt>
                                        </p:tgtEl>
                                        <p:attrNameLst>
                                          <p:attrName>ppt_x</p:attrName>
                                        </p:attrNameLst>
                                      </p:cBhvr>
                                      <p:tavLst>
                                        <p:tav tm="0">
                                          <p:val>
                                            <p:strVal val="1+#ppt_w/2"/>
                                          </p:val>
                                        </p:tav>
                                        <p:tav tm="100000">
                                          <p:val>
                                            <p:strVal val="#ppt_x"/>
                                          </p:val>
                                        </p:tav>
                                      </p:tavLst>
                                    </p:anim>
                                    <p:anim calcmode="lin" valueType="num">
                                      <p:cBhvr additive="base">
                                        <p:cTn id="20" dur="75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750" fill="hold"/>
                                        <p:tgtEl>
                                          <p:spTgt spid="4">
                                            <p:txEl>
                                              <p:pRg st="3" end="3"/>
                                            </p:txEl>
                                          </p:spTgt>
                                        </p:tgtEl>
                                        <p:attrNameLst>
                                          <p:attrName>ppt_x</p:attrName>
                                        </p:attrNameLst>
                                      </p:cBhvr>
                                      <p:tavLst>
                                        <p:tav tm="0">
                                          <p:val>
                                            <p:strVal val="1+#ppt_w/2"/>
                                          </p:val>
                                        </p:tav>
                                        <p:tav tm="100000">
                                          <p:val>
                                            <p:strVal val="#ppt_x"/>
                                          </p:val>
                                        </p:tav>
                                      </p:tavLst>
                                    </p:anim>
                                    <p:anim calcmode="lin" valueType="num">
                                      <p:cBhvr additive="base">
                                        <p:cTn id="26" dur="75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750" fill="hold"/>
                                        <p:tgtEl>
                                          <p:spTgt spid="4">
                                            <p:txEl>
                                              <p:pRg st="4" end="4"/>
                                            </p:txEl>
                                          </p:spTgt>
                                        </p:tgtEl>
                                        <p:attrNameLst>
                                          <p:attrName>ppt_x</p:attrName>
                                        </p:attrNameLst>
                                      </p:cBhvr>
                                      <p:tavLst>
                                        <p:tav tm="0">
                                          <p:val>
                                            <p:strVal val="1+#ppt_w/2"/>
                                          </p:val>
                                        </p:tav>
                                        <p:tav tm="100000">
                                          <p:val>
                                            <p:strVal val="#ppt_x"/>
                                          </p:val>
                                        </p:tav>
                                      </p:tavLst>
                                    </p:anim>
                                    <p:anim calcmode="lin" valueType="num">
                                      <p:cBhvr additive="base">
                                        <p:cTn id="32" dur="75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750" fill="hold"/>
                                        <p:tgtEl>
                                          <p:spTgt spid="4">
                                            <p:txEl>
                                              <p:pRg st="5" end="5"/>
                                            </p:txEl>
                                          </p:spTgt>
                                        </p:tgtEl>
                                        <p:attrNameLst>
                                          <p:attrName>ppt_x</p:attrName>
                                        </p:attrNameLst>
                                      </p:cBhvr>
                                      <p:tavLst>
                                        <p:tav tm="0">
                                          <p:val>
                                            <p:strVal val="1+#ppt_w/2"/>
                                          </p:val>
                                        </p:tav>
                                        <p:tav tm="100000">
                                          <p:val>
                                            <p:strVal val="#ppt_x"/>
                                          </p:val>
                                        </p:tav>
                                      </p:tavLst>
                                    </p:anim>
                                    <p:anim calcmode="lin" valueType="num">
                                      <p:cBhvr additive="base">
                                        <p:cTn id="38" dur="750" fill="hold"/>
                                        <p:tgtEl>
                                          <p:spTgt spid="4">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Said It Best?</a:t>
            </a:r>
            <a:endParaRPr lang="en-US" dirty="0"/>
          </a:p>
        </p:txBody>
      </p:sp>
      <p:sp>
        <p:nvSpPr>
          <p:cNvPr id="4" name="Content Placeholder 2"/>
          <p:cNvSpPr>
            <a:spLocks noGrp="1"/>
          </p:cNvSpPr>
          <p:nvPr>
            <p:ph idx="1"/>
          </p:nvPr>
        </p:nvSpPr>
        <p:spPr>
          <a:xfrm>
            <a:off x="418695" y="1454336"/>
            <a:ext cx="8229600" cy="4686063"/>
          </a:xfrm>
        </p:spPr>
        <p:txBody>
          <a:bodyPr>
            <a:noAutofit/>
          </a:bodyPr>
          <a:lstStyle/>
          <a:p>
            <a:pPr marL="0" indent="0" algn="ctr">
              <a:lnSpc>
                <a:spcPct val="150000"/>
              </a:lnSpc>
              <a:spcAft>
                <a:spcPts val="1200"/>
              </a:spcAft>
              <a:buNone/>
            </a:pPr>
            <a:r>
              <a:rPr lang="en-US" sz="2600" b="1" dirty="0" smtClean="0">
                <a:solidFill>
                  <a:schemeClr val="tx1"/>
                </a:solidFill>
              </a:rPr>
              <a:t>My name is [NAME] and I’m an [AmeriCorps</a:t>
            </a:r>
          </a:p>
          <a:p>
            <a:pPr marL="0" indent="0" algn="ctr">
              <a:lnSpc>
                <a:spcPct val="150000"/>
              </a:lnSpc>
              <a:spcAft>
                <a:spcPts val="1200"/>
              </a:spcAft>
              <a:buNone/>
            </a:pPr>
            <a:r>
              <a:rPr lang="en-US" sz="2600" b="1" dirty="0" smtClean="0">
                <a:solidFill>
                  <a:schemeClr val="tx1"/>
                </a:solidFill>
              </a:rPr>
              <a:t>Member] serving with [ORGANIZATION].</a:t>
            </a:r>
          </a:p>
          <a:p>
            <a:pPr marL="0" indent="0" algn="ctr">
              <a:lnSpc>
                <a:spcPct val="150000"/>
              </a:lnSpc>
              <a:spcAft>
                <a:spcPts val="1200"/>
              </a:spcAft>
              <a:buNone/>
            </a:pPr>
            <a:r>
              <a:rPr lang="en-US" sz="2600" b="1" dirty="0" smtClean="0">
                <a:solidFill>
                  <a:schemeClr val="tx1"/>
                </a:solidFill>
              </a:rPr>
              <a:t>For the next year, I will be doing</a:t>
            </a:r>
          </a:p>
          <a:p>
            <a:pPr marL="0" indent="0" algn="ctr">
              <a:lnSpc>
                <a:spcPct val="150000"/>
              </a:lnSpc>
              <a:spcAft>
                <a:spcPts val="1200"/>
              </a:spcAft>
              <a:buNone/>
            </a:pPr>
            <a:r>
              <a:rPr lang="en-US" sz="2600" b="1" dirty="0" smtClean="0">
                <a:solidFill>
                  <a:schemeClr val="tx1"/>
                </a:solidFill>
              </a:rPr>
              <a:t>[TYPE OF SERVICE] while working to</a:t>
            </a:r>
          </a:p>
          <a:p>
            <a:pPr marL="0" indent="0" algn="ctr">
              <a:lnSpc>
                <a:spcPct val="150000"/>
              </a:lnSpc>
              <a:spcAft>
                <a:spcPts val="1200"/>
              </a:spcAft>
              <a:buNone/>
            </a:pPr>
            <a:r>
              <a:rPr lang="en-US" sz="2600" b="1" dirty="0" smtClean="0">
                <a:solidFill>
                  <a:schemeClr val="tx1"/>
                </a:solidFill>
              </a:rPr>
              <a:t>[TANGIBLE OUTCOME] in [LOCATION].</a:t>
            </a:r>
            <a:endParaRPr lang="en-US" sz="2600" b="1" dirty="0">
              <a:solidFill>
                <a:schemeClr val="tx1"/>
              </a:solidFill>
            </a:endParaRPr>
          </a:p>
        </p:txBody>
      </p:sp>
    </p:spTree>
    <p:extLst>
      <p:ext uri="{BB962C8B-B14F-4D97-AF65-F5344CB8AC3E}">
        <p14:creationId xmlns:p14="http://schemas.microsoft.com/office/powerpoint/2010/main" val="3853888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1000"/>
                                        <p:tgtEl>
                                          <p:spTgt spid="4">
                                            <p:txEl>
                                              <p:pRg st="0" end="0"/>
                                            </p:txEl>
                                          </p:spTgt>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wipe(left)">
                                      <p:cBhvr>
                                        <p:cTn id="11" dur="1000"/>
                                        <p:tgtEl>
                                          <p:spTgt spid="4">
                                            <p:txEl>
                                              <p:pRg st="1" end="1"/>
                                            </p:txEl>
                                          </p:spTgt>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left)">
                                      <p:cBhvr>
                                        <p:cTn id="15" dur="1000"/>
                                        <p:tgtEl>
                                          <p:spTgt spid="4">
                                            <p:txEl>
                                              <p:pRg st="2" end="2"/>
                                            </p:txEl>
                                          </p:spTgt>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wipe(left)">
                                      <p:cBhvr>
                                        <p:cTn id="19" dur="1000"/>
                                        <p:tgtEl>
                                          <p:spTgt spid="4">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wipe(left)">
                                      <p:cBhvr>
                                        <p:cTn id="23"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Head and Heart: 121 Words</a:t>
            </a:r>
            <a:endParaRPr lang="en-US" dirty="0"/>
          </a:p>
        </p:txBody>
      </p:sp>
      <p:sp>
        <p:nvSpPr>
          <p:cNvPr id="3" name="Content Placeholder 2"/>
          <p:cNvSpPr>
            <a:spLocks noGrp="1"/>
          </p:cNvSpPr>
          <p:nvPr>
            <p:ph idx="1"/>
          </p:nvPr>
        </p:nvSpPr>
        <p:spPr/>
        <p:txBody>
          <a:bodyPr>
            <a:normAutofit fontScale="92500" lnSpcReduction="10000"/>
          </a:bodyPr>
          <a:lstStyle/>
          <a:p>
            <a:pPr marL="0" lvl="0" indent="0">
              <a:buNone/>
            </a:pPr>
            <a:r>
              <a:rPr lang="en-US" dirty="0">
                <a:solidFill>
                  <a:schemeClr val="tx1"/>
                </a:solidFill>
              </a:rPr>
              <a:t>Elizabeth Oliver joined AmeriCorps </a:t>
            </a:r>
            <a:r>
              <a:rPr lang="en-US" dirty="0" smtClean="0">
                <a:solidFill>
                  <a:schemeClr val="tx1"/>
                </a:solidFill>
              </a:rPr>
              <a:t>after </a:t>
            </a:r>
            <a:r>
              <a:rPr lang="en-US" dirty="0">
                <a:solidFill>
                  <a:schemeClr val="tx1"/>
                </a:solidFill>
              </a:rPr>
              <a:t>learning about the plight of homeless veterans as a college student. At age 20, she moved to Salt Lake City to begin a year of service with The Road Home, Utah’s largest homeless shelter. Elizabeth worked with Mayor Becker’s office to identify and recruit new landlords that were willing to house veterans. As a result of her efforts, 97 homeless veterans gained housing. Her work was central to Salt Lake City becoming the first city to end chronic veteran’s homelessness – an achievement that has inspired 355 other mayors to commit to ending veteran homelessness this year. Elizabeth now works full-time at The Road Home, continuing her calling to serve those who have served our nation.</a:t>
            </a:r>
          </a:p>
          <a:p>
            <a:endParaRPr lang="en-US" dirty="0"/>
          </a:p>
        </p:txBody>
      </p:sp>
    </p:spTree>
    <p:extLst>
      <p:ext uri="{BB962C8B-B14F-4D97-AF65-F5344CB8AC3E}">
        <p14:creationId xmlns:p14="http://schemas.microsoft.com/office/powerpoint/2010/main" val="29518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xternal Affairs\Bailes\LOGO\Programs\ac.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6636" y="1352550"/>
            <a:ext cx="1975318" cy="19753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0795" y="3638551"/>
            <a:ext cx="2667000" cy="2153677"/>
          </a:xfrm>
          <a:prstGeom prst="rect">
            <a:avLst/>
          </a:prstGeom>
        </p:spPr>
      </p:pic>
      <p:pic>
        <p:nvPicPr>
          <p:cNvPr id="6" name="Picture 5"/>
          <p:cNvPicPr>
            <a:picLocks noChangeAspect="1"/>
          </p:cNvPicPr>
          <p:nvPr/>
        </p:nvPicPr>
        <p:blipFill>
          <a:blip r:embed="rId5"/>
          <a:stretch>
            <a:fillRect/>
          </a:stretch>
        </p:blipFill>
        <p:spPr>
          <a:xfrm>
            <a:off x="3622964" y="1491133"/>
            <a:ext cx="1375277" cy="1366405"/>
          </a:xfrm>
          <a:prstGeom prst="rect">
            <a:avLst/>
          </a:prstGeom>
          <a:effectLst>
            <a:outerShdw blurRad="50800" dist="38100" dir="2700000" algn="tl" rotWithShape="0">
              <a:prstClr val="black">
                <a:alpha val="40000"/>
              </a:prstClr>
            </a:outerShdw>
          </a:effectLst>
        </p:spPr>
      </p:pic>
      <p:sp>
        <p:nvSpPr>
          <p:cNvPr id="7" name="Rectangle 6"/>
          <p:cNvSpPr/>
          <p:nvPr/>
        </p:nvSpPr>
        <p:spPr>
          <a:xfrm>
            <a:off x="4998242" y="1912724"/>
            <a:ext cx="4069559" cy="523220"/>
          </a:xfrm>
          <a:prstGeom prst="rect">
            <a:avLst/>
          </a:prstGeom>
        </p:spPr>
        <p:txBody>
          <a:bodyPr wrap="square">
            <a:spAutoFit/>
          </a:bodyPr>
          <a:lstStyle/>
          <a:p>
            <a:pPr algn="ctr"/>
            <a:r>
              <a:rPr lang="en-US" sz="2800" dirty="0">
                <a:latin typeface="Arial" pitchFamily="34" charset="0"/>
                <a:cs typeface="Arial" pitchFamily="34" charset="0"/>
              </a:rPr>
              <a:t>500 students annually</a:t>
            </a:r>
          </a:p>
        </p:txBody>
      </p:sp>
      <p:pic>
        <p:nvPicPr>
          <p:cNvPr id="8" name="Picture 7"/>
          <p:cNvPicPr>
            <a:picLocks noChangeAspect="1"/>
          </p:cNvPicPr>
          <p:nvPr/>
        </p:nvPicPr>
        <p:blipFill>
          <a:blip r:embed="rId6"/>
          <a:stretch>
            <a:fillRect/>
          </a:stretch>
        </p:blipFill>
        <p:spPr>
          <a:xfrm>
            <a:off x="3657600" y="2994969"/>
            <a:ext cx="1381845" cy="1366405"/>
          </a:xfrm>
          <a:prstGeom prst="rect">
            <a:avLst/>
          </a:prstGeom>
          <a:effectLst>
            <a:outerShdw blurRad="50800" dist="38100" dir="2700000" algn="tl" rotWithShape="0">
              <a:prstClr val="black">
                <a:alpha val="40000"/>
              </a:prstClr>
            </a:outerShdw>
          </a:effectLst>
        </p:spPr>
      </p:pic>
      <p:sp>
        <p:nvSpPr>
          <p:cNvPr id="9" name="Rectangle 8"/>
          <p:cNvSpPr/>
          <p:nvPr/>
        </p:nvSpPr>
        <p:spPr>
          <a:xfrm>
            <a:off x="5004810" y="3416560"/>
            <a:ext cx="4062991" cy="523220"/>
          </a:xfrm>
          <a:prstGeom prst="rect">
            <a:avLst/>
          </a:prstGeom>
        </p:spPr>
        <p:txBody>
          <a:bodyPr wrap="square">
            <a:spAutoFit/>
          </a:bodyPr>
          <a:lstStyle/>
          <a:p>
            <a:pPr algn="ctr"/>
            <a:r>
              <a:rPr lang="en-US" sz="2800" dirty="0">
                <a:latin typeface="Arial" pitchFamily="34" charset="0"/>
                <a:cs typeface="Arial" pitchFamily="34" charset="0"/>
              </a:rPr>
              <a:t>75% improve skills</a:t>
            </a:r>
          </a:p>
        </p:txBody>
      </p:sp>
      <p:pic>
        <p:nvPicPr>
          <p:cNvPr id="10" name="Picture 9"/>
          <p:cNvPicPr>
            <a:picLocks noChangeAspect="1"/>
          </p:cNvPicPr>
          <p:nvPr/>
        </p:nvPicPr>
        <p:blipFill>
          <a:blip r:embed="rId7"/>
          <a:stretch>
            <a:fillRect/>
          </a:stretch>
        </p:blipFill>
        <p:spPr>
          <a:xfrm>
            <a:off x="3688995" y="4507463"/>
            <a:ext cx="1364305" cy="1428508"/>
          </a:xfrm>
          <a:prstGeom prst="rect">
            <a:avLst/>
          </a:prstGeom>
        </p:spPr>
      </p:pic>
      <p:sp>
        <p:nvSpPr>
          <p:cNvPr id="11" name="Rectangle 10"/>
          <p:cNvSpPr/>
          <p:nvPr/>
        </p:nvSpPr>
        <p:spPr>
          <a:xfrm>
            <a:off x="5081009" y="4507463"/>
            <a:ext cx="4062991" cy="1384995"/>
          </a:xfrm>
          <a:prstGeom prst="rect">
            <a:avLst/>
          </a:prstGeom>
        </p:spPr>
        <p:txBody>
          <a:bodyPr wrap="square">
            <a:spAutoFit/>
          </a:bodyPr>
          <a:lstStyle/>
          <a:p>
            <a:pPr algn="ctr"/>
            <a:r>
              <a:rPr lang="en-US" sz="2800" dirty="0" smtClean="0">
                <a:latin typeface="Arial" pitchFamily="34" charset="0"/>
                <a:cs typeface="Arial" pitchFamily="34" charset="0"/>
              </a:rPr>
              <a:t>More than</a:t>
            </a:r>
          </a:p>
          <a:p>
            <a:pPr algn="ctr"/>
            <a:r>
              <a:rPr lang="en-US" sz="2800" dirty="0" smtClean="0">
                <a:latin typeface="Arial" pitchFamily="34" charset="0"/>
                <a:cs typeface="Arial" pitchFamily="34" charset="0"/>
              </a:rPr>
              <a:t>$900k </a:t>
            </a:r>
            <a:r>
              <a:rPr lang="en-US" sz="2800" dirty="0">
                <a:latin typeface="Arial" pitchFamily="34" charset="0"/>
                <a:cs typeface="Arial" pitchFamily="34" charset="0"/>
              </a:rPr>
              <a:t>public-private investment</a:t>
            </a:r>
          </a:p>
        </p:txBody>
      </p:sp>
      <p:sp>
        <p:nvSpPr>
          <p:cNvPr id="12" name="Title 1"/>
          <p:cNvSpPr>
            <a:spLocks noGrp="1"/>
          </p:cNvSpPr>
          <p:nvPr>
            <p:ph type="title"/>
          </p:nvPr>
        </p:nvSpPr>
        <p:spPr>
          <a:xfrm>
            <a:off x="188007" y="91443"/>
            <a:ext cx="8690976" cy="896322"/>
          </a:xfrm>
        </p:spPr>
        <p:txBody>
          <a:bodyPr/>
          <a:lstStyle/>
          <a:p>
            <a:r>
              <a:rPr lang="en-US" dirty="0" smtClean="0"/>
              <a:t>Impact Story: Head </a:t>
            </a:r>
            <a:endParaRPr lang="en-US" dirty="0"/>
          </a:p>
        </p:txBody>
      </p:sp>
    </p:spTree>
    <p:extLst>
      <p:ext uri="{BB962C8B-B14F-4D97-AF65-F5344CB8AC3E}">
        <p14:creationId xmlns:p14="http://schemas.microsoft.com/office/powerpoint/2010/main" val="987837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Impact Story: Head</a:t>
            </a:r>
          </a:p>
        </p:txBody>
      </p:sp>
      <p:pic>
        <p:nvPicPr>
          <p:cNvPr id="4" name="Picture 3"/>
          <p:cNvPicPr>
            <a:picLocks noChangeAspect="1"/>
          </p:cNvPicPr>
          <p:nvPr/>
        </p:nvPicPr>
        <p:blipFill>
          <a:blip r:embed="rId3"/>
          <a:stretch>
            <a:fillRect/>
          </a:stretch>
        </p:blipFill>
        <p:spPr>
          <a:xfrm>
            <a:off x="3094038" y="2797175"/>
            <a:ext cx="1114425" cy="1127125"/>
          </a:xfrm>
          <a:prstGeom prst="rect">
            <a:avLst/>
          </a:prstGeom>
          <a:effectLst>
            <a:outerShdw blurRad="50800" dist="38100" dir="2700000" algn="tl" rotWithShape="0">
              <a:prstClr val="black">
                <a:alpha val="40000"/>
              </a:prstClr>
            </a:outerShdw>
          </a:effectLst>
        </p:spPr>
      </p:pic>
      <p:sp>
        <p:nvSpPr>
          <p:cNvPr id="5" name="Rectangle 7"/>
          <p:cNvSpPr>
            <a:spLocks noChangeArrowheads="1"/>
          </p:cNvSpPr>
          <p:nvPr/>
        </p:nvSpPr>
        <p:spPr bwMode="auto">
          <a:xfrm>
            <a:off x="4283075" y="2995613"/>
            <a:ext cx="421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dirty="0">
                <a:cs typeface="Arial" panose="020B0604020202020204" pitchFamily="34" charset="0"/>
              </a:rPr>
              <a:t>Replicated in </a:t>
            </a:r>
            <a:r>
              <a:rPr lang="en-US" altLang="en-US" b="1" dirty="0">
                <a:cs typeface="Arial" panose="020B0604020202020204" pitchFamily="34" charset="0"/>
              </a:rPr>
              <a:t>8</a:t>
            </a:r>
            <a:r>
              <a:rPr lang="en-US" altLang="en-US" dirty="0">
                <a:cs typeface="Arial" panose="020B0604020202020204" pitchFamily="34" charset="0"/>
              </a:rPr>
              <a:t> states</a:t>
            </a:r>
          </a:p>
        </p:txBody>
      </p:sp>
      <p:pic>
        <p:nvPicPr>
          <p:cNvPr id="6" name="Picture 5"/>
          <p:cNvPicPr>
            <a:picLocks noChangeAspect="1"/>
          </p:cNvPicPr>
          <p:nvPr/>
        </p:nvPicPr>
        <p:blipFill>
          <a:blip r:embed="rId4"/>
          <a:stretch>
            <a:fillRect/>
          </a:stretch>
        </p:blipFill>
        <p:spPr>
          <a:xfrm>
            <a:off x="3086100" y="1385888"/>
            <a:ext cx="1130300" cy="1128712"/>
          </a:xfrm>
          <a:prstGeom prst="rect">
            <a:avLst/>
          </a:prstGeom>
          <a:effectLst>
            <a:outerShdw blurRad="50800" dist="38100" dir="2700000" algn="tl" rotWithShape="0">
              <a:prstClr val="black">
                <a:alpha val="40000"/>
              </a:prstClr>
            </a:outerShdw>
          </a:effectLst>
        </p:spPr>
      </p:pic>
      <p:sp>
        <p:nvSpPr>
          <p:cNvPr id="7" name="Rectangle 9"/>
          <p:cNvSpPr>
            <a:spLocks noChangeArrowheads="1"/>
          </p:cNvSpPr>
          <p:nvPr/>
        </p:nvSpPr>
        <p:spPr bwMode="auto">
          <a:xfrm>
            <a:off x="4283075" y="1546225"/>
            <a:ext cx="42164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b="1" dirty="0">
                <a:cs typeface="Arial" panose="020B0604020202020204" pitchFamily="34" charset="0"/>
              </a:rPr>
              <a:t>1,500</a:t>
            </a:r>
            <a:r>
              <a:rPr lang="en-US" altLang="en-US" dirty="0">
                <a:cs typeface="Arial" panose="020B0604020202020204" pitchFamily="34" charset="0"/>
              </a:rPr>
              <a:t> AmeriCorps tutors</a:t>
            </a:r>
          </a:p>
        </p:txBody>
      </p:sp>
      <p:sp>
        <p:nvSpPr>
          <p:cNvPr id="8" name="Rectangle 10"/>
          <p:cNvSpPr>
            <a:spLocks noChangeArrowheads="1"/>
          </p:cNvSpPr>
          <p:nvPr/>
        </p:nvSpPr>
        <p:spPr bwMode="auto">
          <a:xfrm>
            <a:off x="4398963" y="4256088"/>
            <a:ext cx="42164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dirty="0">
                <a:cs typeface="Arial" panose="020B0604020202020204" pitchFamily="34" charset="0"/>
              </a:rPr>
              <a:t>Helping </a:t>
            </a:r>
            <a:r>
              <a:rPr lang="en-US" altLang="en-US" b="1" dirty="0">
                <a:cs typeface="Arial" panose="020B0604020202020204" pitchFamily="34" charset="0"/>
              </a:rPr>
              <a:t>36,000</a:t>
            </a:r>
            <a:r>
              <a:rPr lang="en-US" altLang="en-US" dirty="0">
                <a:cs typeface="Arial" panose="020B0604020202020204" pitchFamily="34" charset="0"/>
              </a:rPr>
              <a:t> children a year discover reading</a:t>
            </a:r>
          </a:p>
        </p:txBody>
      </p:sp>
      <p:pic>
        <p:nvPicPr>
          <p:cNvPr id="9" name="Picture 8"/>
          <p:cNvPicPr>
            <a:picLocks noChangeAspect="1"/>
          </p:cNvPicPr>
          <p:nvPr/>
        </p:nvPicPr>
        <p:blipFill>
          <a:blip r:embed="rId5"/>
          <a:stretch>
            <a:fillRect/>
          </a:stretch>
        </p:blipFill>
        <p:spPr>
          <a:xfrm>
            <a:off x="3076575" y="4167188"/>
            <a:ext cx="1131888" cy="1130300"/>
          </a:xfrm>
          <a:prstGeom prst="rect">
            <a:avLst/>
          </a:prstGeom>
          <a:effectLst>
            <a:outerShdw blurRad="50800" dist="38100" dir="2700000" algn="tl" rotWithShape="0">
              <a:prstClr val="black">
                <a:alpha val="40000"/>
              </a:prstClr>
            </a:outerShdw>
          </a:effectLst>
        </p:spPr>
      </p:pic>
      <p:pic>
        <p:nvPicPr>
          <p:cNvPr id="10" name="Picture 2" descr="C:\Users\MGuinan\Desktop\reading_corps_color---TRANSPAREN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813" y="3279775"/>
            <a:ext cx="2501900"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S:\External Affairs\Bailes\LOGO\Programs\ac.png"/>
          <p:cNvPicPr>
            <a:picLocks noChangeAspect="1" noChangeArrowheads="1"/>
          </p:cNvPicPr>
          <p:nvPr/>
        </p:nvPicPr>
        <p:blipFill>
          <a:blip r:embed="rId7"/>
          <a:srcRect/>
          <a:stretch>
            <a:fillRect/>
          </a:stretch>
        </p:blipFill>
        <p:spPr bwMode="auto">
          <a:xfrm>
            <a:off x="703263" y="1228725"/>
            <a:ext cx="1974850" cy="19748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4351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Stay in Touch</a:t>
            </a:r>
            <a:endParaRPr lang="en-US" dirty="0"/>
          </a:p>
        </p:txBody>
      </p:sp>
      <p:sp>
        <p:nvSpPr>
          <p:cNvPr id="6" name="Content Placeholder 2"/>
          <p:cNvSpPr txBox="1">
            <a:spLocks/>
          </p:cNvSpPr>
          <p:nvPr/>
        </p:nvSpPr>
        <p:spPr>
          <a:xfrm>
            <a:off x="2133249" y="3253107"/>
            <a:ext cx="3720796" cy="614482"/>
          </a:xfrm>
          <a:prstGeom prst="rect">
            <a:avLst/>
          </a:prstGeom>
        </p:spPr>
        <p:txBody>
          <a:bodyPr vert="horz" lIns="91440" tIns="45720" rIns="91440" bIns="45720" rtlCol="0">
            <a:noAutofit/>
          </a:bodyPr>
          <a:lst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chemeClr val="tx1">
                    <a:lumMod val="65000"/>
                    <a:lumOff val="35000"/>
                  </a:schemeClr>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chemeClr val="tx1">
                    <a:lumMod val="65000"/>
                    <a:lumOff val="35000"/>
                  </a:schemeClr>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chemeClr val="tx1">
                    <a:lumMod val="65000"/>
                    <a:lumOff val="35000"/>
                  </a:schemeClr>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lang="en-US" sz="3200" b="1" dirty="0" smtClean="0">
                <a:solidFill>
                  <a:schemeClr val="tx2"/>
                </a:solidFill>
              </a:rPr>
              <a:t>@</a:t>
            </a:r>
            <a:r>
              <a:rPr lang="en-US" sz="3200" b="1" dirty="0" err="1" smtClean="0">
                <a:solidFill>
                  <a:schemeClr val="tx2"/>
                </a:solidFill>
              </a:rPr>
              <a:t>NationalService</a:t>
            </a:r>
            <a:endParaRPr lang="en-US" sz="3200" b="1" dirty="0">
              <a:solidFill>
                <a:schemeClr val="tx2"/>
              </a:solidFill>
            </a:endParaRPr>
          </a:p>
        </p:txBody>
      </p:sp>
      <p:pic>
        <p:nvPicPr>
          <p:cNvPr id="7" name="Picture 2" descr="http://www.impermium.com/blog/wp-content/uploads/2013/10/twitter-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3181" y="3223621"/>
            <a:ext cx="829378" cy="67345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9" name="Content Placeholder 2"/>
          <p:cNvSpPr txBox="1">
            <a:spLocks/>
          </p:cNvSpPr>
          <p:nvPr/>
        </p:nvSpPr>
        <p:spPr>
          <a:xfrm>
            <a:off x="2133249" y="2339198"/>
            <a:ext cx="6349324" cy="603606"/>
          </a:xfrm>
          <a:prstGeom prst="rect">
            <a:avLst/>
          </a:prstGeom>
        </p:spPr>
        <p:txBody>
          <a:bodyPr vert="horz" lIns="91440" tIns="45720" rIns="91440" bIns="45720" rtlCol="0">
            <a:noAutofit/>
          </a:bodyPr>
          <a:lst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chemeClr val="tx1">
                    <a:lumMod val="65000"/>
                    <a:lumOff val="35000"/>
                  </a:schemeClr>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chemeClr val="tx1">
                    <a:lumMod val="65000"/>
                    <a:lumOff val="35000"/>
                  </a:schemeClr>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chemeClr val="tx1">
                    <a:lumMod val="65000"/>
                    <a:lumOff val="35000"/>
                  </a:schemeClr>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lang="en-US" sz="3200" b="1" dirty="0" smtClean="0">
                <a:solidFill>
                  <a:schemeClr val="accent4">
                    <a:lumMod val="50000"/>
                    <a:lumOff val="50000"/>
                  </a:schemeClr>
                </a:solidFill>
              </a:rPr>
              <a:t>Facebook.com/</a:t>
            </a:r>
            <a:r>
              <a:rPr lang="en-US" sz="3200" b="1" dirty="0" smtClean="0">
                <a:solidFill>
                  <a:schemeClr val="tx2"/>
                </a:solidFill>
              </a:rPr>
              <a:t>NationalService</a:t>
            </a:r>
            <a:endParaRPr lang="en-US" sz="3200" b="1" dirty="0">
              <a:solidFill>
                <a:schemeClr val="tx2"/>
              </a:solidFill>
            </a:endParaRPr>
          </a:p>
        </p:txBody>
      </p:sp>
      <p:pic>
        <p:nvPicPr>
          <p:cNvPr id="5122" name="Picture 2" descr="S:\External Affairs\Bailes\Icons - Social Media\tumblr-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3181" y="4092779"/>
            <a:ext cx="780068" cy="7800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1" name="Content Placeholder 2"/>
          <p:cNvSpPr txBox="1">
            <a:spLocks/>
          </p:cNvSpPr>
          <p:nvPr/>
        </p:nvSpPr>
        <p:spPr>
          <a:xfrm>
            <a:off x="1930721" y="4275278"/>
            <a:ext cx="5701068" cy="552616"/>
          </a:xfrm>
          <a:prstGeom prst="rect">
            <a:avLst/>
          </a:prstGeom>
        </p:spPr>
        <p:txBody>
          <a:bodyPr vert="horz" lIns="91440" tIns="45720" rIns="91440" bIns="45720" rtlCol="0">
            <a:noAutofit/>
          </a:bodyPr>
          <a:lst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chemeClr val="tx1">
                    <a:lumMod val="65000"/>
                    <a:lumOff val="35000"/>
                  </a:schemeClr>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chemeClr val="tx1">
                    <a:lumMod val="65000"/>
                    <a:lumOff val="35000"/>
                  </a:schemeClr>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chemeClr val="tx1">
                    <a:lumMod val="65000"/>
                    <a:lumOff val="35000"/>
                  </a:schemeClr>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defRPr/>
            </a:pPr>
            <a:r>
              <a:rPr lang="en-US" sz="3200" b="1" dirty="0" smtClean="0">
                <a:solidFill>
                  <a:schemeClr val="tx2"/>
                </a:solidFill>
              </a:rPr>
              <a:t>NationalService</a:t>
            </a:r>
            <a:r>
              <a:rPr lang="en-US" sz="3200" b="1" dirty="0" smtClean="0">
                <a:solidFill>
                  <a:schemeClr val="accent4">
                    <a:lumMod val="50000"/>
                    <a:lumOff val="50000"/>
                  </a:schemeClr>
                </a:solidFill>
              </a:rPr>
              <a:t>.tumblr.com</a:t>
            </a:r>
            <a:endParaRPr lang="en-US" b="1" dirty="0">
              <a:solidFill>
                <a:schemeClr val="accent4">
                  <a:lumMod val="50000"/>
                  <a:lumOff val="50000"/>
                </a:schemeClr>
              </a:solidFill>
            </a:endParaRPr>
          </a:p>
        </p:txBody>
      </p:sp>
      <p:pic>
        <p:nvPicPr>
          <p:cNvPr id="12" name="Picture 22" descr="http://upload.wikimedia.org/wikipedia/en/2/28/Instagram_logo.png"/>
          <p:cNvPicPr>
            <a:picLocks noChangeAspect="1" noChangeArrowheads="1"/>
          </p:cNvPicPr>
          <p:nvPr/>
        </p:nvPicPr>
        <p:blipFill rotWithShape="1">
          <a:blip r:embed="rId5">
            <a:extLst>
              <a:ext uri="{28A0092B-C50C-407E-A947-70E740481C1C}">
                <a14:useLocalDpi xmlns:a14="http://schemas.microsoft.com/office/drawing/2010/main" val="0"/>
              </a:ext>
            </a:extLst>
          </a:blip>
          <a:srcRect r="75050"/>
          <a:stretch/>
        </p:blipFill>
        <p:spPr bwMode="auto">
          <a:xfrm>
            <a:off x="1353181" y="4990977"/>
            <a:ext cx="794831" cy="7633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3" name="Content Placeholder 2"/>
          <p:cNvSpPr txBox="1">
            <a:spLocks/>
          </p:cNvSpPr>
          <p:nvPr/>
        </p:nvSpPr>
        <p:spPr>
          <a:xfrm>
            <a:off x="2094332" y="5121619"/>
            <a:ext cx="6388241" cy="603606"/>
          </a:xfrm>
          <a:prstGeom prst="rect">
            <a:avLst/>
          </a:prstGeom>
        </p:spPr>
        <p:txBody>
          <a:bodyPr vert="horz" lIns="91440" tIns="45720" rIns="91440" bIns="45720" rtlCol="0">
            <a:noAutofit/>
          </a:bodyPr>
          <a:lstStyle>
            <a:lvl1pPr marL="228600" indent="-228600" algn="l" defTabSz="457200" rtl="0" eaLnBrk="1" latinLnBrk="0" hangingPunct="1">
              <a:lnSpc>
                <a:spcPct val="90000"/>
              </a:lnSpc>
              <a:spcBef>
                <a:spcPts val="0"/>
              </a:spcBef>
              <a:spcAft>
                <a:spcPts val="900"/>
              </a:spcAft>
              <a:buClr>
                <a:schemeClr val="accent1"/>
              </a:buClr>
              <a:buFont typeface="Arial"/>
              <a:buChar char="•"/>
              <a:defRPr sz="2800" kern="1200">
                <a:solidFill>
                  <a:schemeClr val="tx1">
                    <a:lumMod val="65000"/>
                    <a:lumOff val="35000"/>
                  </a:schemeClr>
                </a:solidFill>
                <a:latin typeface="Arial"/>
                <a:ea typeface="+mn-ea"/>
                <a:cs typeface="Arial"/>
              </a:defRPr>
            </a:lvl1pPr>
            <a:lvl2pPr marL="457200" indent="-228600" algn="l" defTabSz="457200" rtl="0" eaLnBrk="1" latinLnBrk="0" hangingPunct="1">
              <a:lnSpc>
                <a:spcPct val="90000"/>
              </a:lnSpc>
              <a:spcBef>
                <a:spcPts val="0"/>
              </a:spcBef>
              <a:spcAft>
                <a:spcPts val="900"/>
              </a:spcAft>
              <a:buClr>
                <a:schemeClr val="accent1"/>
              </a:buClr>
              <a:buFont typeface="Arial"/>
              <a:buChar char="–"/>
              <a:tabLst>
                <a:tab pos="457200" algn="l"/>
              </a:tabLst>
              <a:defRPr sz="2400" kern="1200">
                <a:solidFill>
                  <a:schemeClr val="tx1">
                    <a:lumMod val="65000"/>
                    <a:lumOff val="35000"/>
                  </a:schemeClr>
                </a:solidFill>
                <a:latin typeface="Arial"/>
                <a:ea typeface="+mn-ea"/>
                <a:cs typeface="Arial"/>
              </a:defRPr>
            </a:lvl2pPr>
            <a:lvl3pPr marL="1143000" indent="-228600" algn="l" defTabSz="457200" rtl="0" eaLnBrk="1" latinLnBrk="0" hangingPunct="1">
              <a:lnSpc>
                <a:spcPct val="90000"/>
              </a:lnSpc>
              <a:spcBef>
                <a:spcPts val="0"/>
              </a:spcBef>
              <a:spcAft>
                <a:spcPts val="900"/>
              </a:spcAft>
              <a:buClr>
                <a:schemeClr val="accent1"/>
              </a:buClr>
              <a:buFont typeface="Arial"/>
              <a:buChar char="•"/>
              <a:defRPr sz="2000" kern="1200">
                <a:solidFill>
                  <a:schemeClr val="tx1">
                    <a:lumMod val="65000"/>
                    <a:lumOff val="35000"/>
                  </a:schemeClr>
                </a:solidFill>
                <a:latin typeface="Arial"/>
                <a:ea typeface="+mn-ea"/>
                <a:cs typeface="Arial"/>
              </a:defRPr>
            </a:lvl3pPr>
            <a:lvl4pPr marL="16002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4pPr>
            <a:lvl5pPr marL="2057400" indent="-228600" algn="l" defTabSz="457200" rtl="0" eaLnBrk="1" latinLnBrk="0" hangingPunct="1">
              <a:lnSpc>
                <a:spcPct val="90000"/>
              </a:lnSpc>
              <a:spcBef>
                <a:spcPts val="0"/>
              </a:spcBef>
              <a:spcAft>
                <a:spcPts val="900"/>
              </a:spcAft>
              <a:buClr>
                <a:schemeClr val="accent1"/>
              </a:buClr>
              <a:buFont typeface="Arial"/>
              <a:buChar char="»"/>
              <a:defRPr sz="1800" kern="120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lang="en-US" sz="3200" b="1" dirty="0">
                <a:solidFill>
                  <a:schemeClr val="accent4">
                    <a:lumMod val="50000"/>
                    <a:lumOff val="50000"/>
                  </a:schemeClr>
                </a:solidFill>
              </a:rPr>
              <a:t>I</a:t>
            </a:r>
            <a:r>
              <a:rPr lang="en-US" sz="3200" b="1" dirty="0" smtClean="0">
                <a:solidFill>
                  <a:schemeClr val="accent4">
                    <a:lumMod val="50000"/>
                    <a:lumOff val="50000"/>
                  </a:schemeClr>
                </a:solidFill>
              </a:rPr>
              <a:t>nstagram.com/</a:t>
            </a:r>
            <a:r>
              <a:rPr lang="en-US" sz="3200" b="1" dirty="0" smtClean="0">
                <a:solidFill>
                  <a:schemeClr val="tx2"/>
                </a:solidFill>
              </a:rPr>
              <a:t>NationalService</a:t>
            </a:r>
            <a:endParaRPr lang="en-US" sz="3200" b="1" dirty="0">
              <a:solidFill>
                <a:schemeClr val="tx2"/>
              </a:solidFill>
            </a:endParaRPr>
          </a:p>
        </p:txBody>
      </p:sp>
      <p:sp>
        <p:nvSpPr>
          <p:cNvPr id="14" name="TextBox 13"/>
          <p:cNvSpPr txBox="1"/>
          <p:nvPr/>
        </p:nvSpPr>
        <p:spPr>
          <a:xfrm>
            <a:off x="2133249" y="1452561"/>
            <a:ext cx="4943982" cy="646331"/>
          </a:xfrm>
          <a:prstGeom prst="rect">
            <a:avLst/>
          </a:prstGeom>
          <a:noFill/>
        </p:spPr>
        <p:txBody>
          <a:bodyPr wrap="none" rtlCol="0">
            <a:spAutoFit/>
          </a:bodyPr>
          <a:lstStyle/>
          <a:p>
            <a:pPr algn="ctr"/>
            <a:r>
              <a:rPr lang="en-US" sz="3600" b="1" dirty="0" smtClean="0">
                <a:solidFill>
                  <a:srgbClr val="C00000"/>
                </a:solidFill>
                <a:latin typeface="Arial" pitchFamily="34" charset="0"/>
                <a:cs typeface="Arial" pitchFamily="34" charset="0"/>
              </a:rPr>
              <a:t>PressOffice@cns.gov</a:t>
            </a:r>
            <a:endParaRPr lang="en-US" sz="3600" b="1" dirty="0">
              <a:solidFill>
                <a:srgbClr val="C00000"/>
              </a:solidFill>
              <a:latin typeface="Arial" pitchFamily="34" charset="0"/>
              <a:cs typeface="Arial" pitchFamily="34" charset="0"/>
            </a:endParaRPr>
          </a:p>
        </p:txBody>
      </p:sp>
      <p:pic>
        <p:nvPicPr>
          <p:cNvPr id="8" name="Picture 2" descr="http://www.underconsideration.com/brandnew/archives/facebook_logo_detail.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23071" y="2324363"/>
            <a:ext cx="671261" cy="7180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98415" y="1408310"/>
            <a:ext cx="734834" cy="734834"/>
          </a:xfrm>
          <a:prstGeom prst="rect">
            <a:avLst/>
          </a:prstGeom>
        </p:spPr>
      </p:pic>
    </p:spTree>
    <p:extLst>
      <p:ext uri="{BB962C8B-B14F-4D97-AF65-F5344CB8AC3E}">
        <p14:creationId xmlns:p14="http://schemas.microsoft.com/office/powerpoint/2010/main" val="4071659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nodeType="withEffect">
                                  <p:stCondLst>
                                    <p:cond delay="0"/>
                                  </p:stCondLst>
                                  <p:childTnLst>
                                    <p:set>
                                      <p:cBhvr>
                                        <p:cTn id="15" dur="1" fill="hold">
                                          <p:stCondLst>
                                            <p:cond delay="0"/>
                                          </p:stCondLst>
                                        </p:cTn>
                                        <p:tgtEl>
                                          <p:spTgt spid="5122"/>
                                        </p:tgtEl>
                                        <p:attrNameLst>
                                          <p:attrName>style.visibility</p:attrName>
                                        </p:attrNameLst>
                                      </p:cBhvr>
                                      <p:to>
                                        <p:strVal val="visible"/>
                                      </p:to>
                                    </p:set>
                                    <p:animEffect transition="in" filter="wipe(down)">
                                      <p:cBhvr>
                                        <p:cTn id="16" dur="500"/>
                                        <p:tgtEl>
                                          <p:spTgt spid="5122"/>
                                        </p:tgtEl>
                                      </p:cBhvr>
                                    </p:animEffect>
                                  </p:childTnLst>
                                </p:cTn>
                              </p:par>
                              <p:par>
                                <p:cTn id="17" presetID="2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P spid="13"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Taking It Home / Action Plan</a:t>
            </a:r>
            <a:endParaRPr lang="en-US" dirty="0"/>
          </a:p>
        </p:txBody>
      </p:sp>
      <p:sp>
        <p:nvSpPr>
          <p:cNvPr id="5" name="Content Placeholder 2"/>
          <p:cNvSpPr>
            <a:spLocks noGrp="1"/>
          </p:cNvSpPr>
          <p:nvPr>
            <p:ph idx="1"/>
          </p:nvPr>
        </p:nvSpPr>
        <p:spPr/>
        <p:txBody>
          <a:bodyPr>
            <a:normAutofit/>
          </a:bodyPr>
          <a:lstStyle/>
          <a:p>
            <a:r>
              <a:rPr lang="en-US" dirty="0">
                <a:solidFill>
                  <a:schemeClr val="tx2"/>
                </a:solidFill>
              </a:rPr>
              <a:t>What steps do you need to take to improve your </a:t>
            </a:r>
            <a:r>
              <a:rPr lang="en-US" dirty="0" smtClean="0">
                <a:solidFill>
                  <a:schemeClr val="tx2"/>
                </a:solidFill>
              </a:rPr>
              <a:t>branding practices?</a:t>
            </a:r>
            <a:endParaRPr lang="en-US" dirty="0">
              <a:solidFill>
                <a:schemeClr val="tx2"/>
              </a:solidFill>
            </a:endParaRPr>
          </a:p>
          <a:p>
            <a:pPr marL="0" indent="0">
              <a:buNone/>
            </a:pPr>
            <a:endParaRPr lang="en-US" dirty="0">
              <a:solidFill>
                <a:schemeClr val="tx2"/>
              </a:solidFill>
            </a:endParaRPr>
          </a:p>
          <a:p>
            <a:r>
              <a:rPr lang="en-US" dirty="0">
                <a:solidFill>
                  <a:schemeClr val="tx2"/>
                </a:solidFill>
              </a:rPr>
              <a:t>How will you help your colleagues develop better </a:t>
            </a:r>
            <a:r>
              <a:rPr lang="en-US" dirty="0" smtClean="0">
                <a:solidFill>
                  <a:schemeClr val="tx2"/>
                </a:solidFill>
              </a:rPr>
              <a:t>branding practices/impact stories?</a:t>
            </a:r>
          </a:p>
          <a:p>
            <a:pPr marL="0" indent="0">
              <a:buNone/>
            </a:pPr>
            <a:endParaRPr lang="en-US" dirty="0">
              <a:solidFill>
                <a:schemeClr val="tx2"/>
              </a:solidFill>
            </a:endParaRPr>
          </a:p>
          <a:p>
            <a:r>
              <a:rPr lang="en-US" dirty="0">
                <a:solidFill>
                  <a:schemeClr val="tx2"/>
                </a:solidFill>
              </a:rPr>
              <a:t>How can </a:t>
            </a:r>
            <a:r>
              <a:rPr lang="en-US" dirty="0" smtClean="0">
                <a:solidFill>
                  <a:schemeClr val="tx2"/>
                </a:solidFill>
              </a:rPr>
              <a:t>we better support </a:t>
            </a:r>
            <a:r>
              <a:rPr lang="en-US" dirty="0">
                <a:solidFill>
                  <a:schemeClr val="tx2"/>
                </a:solidFill>
              </a:rPr>
              <a:t>your continuous learning and skill-building on this important topic?</a:t>
            </a:r>
          </a:p>
        </p:txBody>
      </p:sp>
    </p:spTree>
    <p:extLst>
      <p:ext uri="{BB962C8B-B14F-4D97-AF65-F5344CB8AC3E}">
        <p14:creationId xmlns:p14="http://schemas.microsoft.com/office/powerpoint/2010/main" val="2959755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 &amp; A</a:t>
            </a:r>
            <a:endParaRPr lang="en-US" dirty="0"/>
          </a:p>
        </p:txBody>
      </p:sp>
      <p:sp>
        <p:nvSpPr>
          <p:cNvPr id="3" name="Content Placeholder 2"/>
          <p:cNvSpPr>
            <a:spLocks noGrp="1"/>
          </p:cNvSpPr>
          <p:nvPr>
            <p:ph idx="1"/>
          </p:nvPr>
        </p:nvSpPr>
        <p:spPr/>
        <p:txBody>
          <a:bodyPr>
            <a:normAutofit/>
          </a:bodyPr>
          <a:lstStyle/>
          <a:p>
            <a:pPr marL="0" indent="0">
              <a:buNone/>
            </a:pPr>
            <a:endParaRPr lang="en-US" sz="2400" dirty="0"/>
          </a:p>
          <a:p>
            <a:r>
              <a:rPr lang="en-US" sz="2400" dirty="0" smtClean="0"/>
              <a:t>What questions do you have?</a:t>
            </a:r>
          </a:p>
          <a:p>
            <a:pPr marL="0" indent="0">
              <a:buNone/>
            </a:pPr>
            <a:endParaRPr lang="en-US" sz="2400" dirty="0"/>
          </a:p>
        </p:txBody>
      </p:sp>
    </p:spTree>
    <p:extLst>
      <p:ext uri="{BB962C8B-B14F-4D97-AF65-F5344CB8AC3E}">
        <p14:creationId xmlns:p14="http://schemas.microsoft.com/office/powerpoint/2010/main" val="4241844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Check</a:t>
            </a:r>
            <a:endParaRPr lang="en-US" dirty="0"/>
          </a:p>
        </p:txBody>
      </p:sp>
      <p:sp>
        <p:nvSpPr>
          <p:cNvPr id="3" name="Content Placeholder 2"/>
          <p:cNvSpPr>
            <a:spLocks noGrp="1"/>
          </p:cNvSpPr>
          <p:nvPr>
            <p:ph idx="1"/>
          </p:nvPr>
        </p:nvSpPr>
        <p:spPr/>
        <p:txBody>
          <a:bodyPr>
            <a:normAutofit/>
          </a:bodyPr>
          <a:lstStyle/>
          <a:p>
            <a:pPr>
              <a:buClr>
                <a:srgbClr val="5C8D3E"/>
              </a:buClr>
            </a:pPr>
            <a:endParaRPr lang="en-US" altLang="en-US" sz="1800" dirty="0" smtClean="0"/>
          </a:p>
          <a:p>
            <a:pPr marL="0" indent="0">
              <a:buClr>
                <a:srgbClr val="5C8D3E"/>
              </a:buClr>
              <a:buNone/>
            </a:pPr>
            <a:r>
              <a:rPr lang="en-US" altLang="en-US" sz="1800" dirty="0" smtClean="0"/>
              <a:t>ON THE PHONE:</a:t>
            </a:r>
          </a:p>
          <a:p>
            <a:pPr marL="0" indent="0">
              <a:buClr>
                <a:srgbClr val="5C8D3E"/>
              </a:buClr>
              <a:buNone/>
            </a:pPr>
            <a:r>
              <a:rPr lang="en-US" altLang="en-US" sz="1800" dirty="0" smtClean="0"/>
              <a:t>The phone lines will be opened for Q&amp;A after the presenter remarks.</a:t>
            </a:r>
          </a:p>
          <a:p>
            <a:pPr marL="0" indent="0">
              <a:buClr>
                <a:srgbClr val="5C8D3E"/>
              </a:buClr>
              <a:buNone/>
            </a:pPr>
            <a:endParaRPr lang="en-US" altLang="en-US" sz="1800" dirty="0" smtClean="0"/>
          </a:p>
          <a:p>
            <a:pPr marL="0" indent="0">
              <a:buClr>
                <a:srgbClr val="5C8D3E"/>
              </a:buClr>
              <a:buNone/>
            </a:pPr>
            <a:r>
              <a:rPr lang="en-US" altLang="en-US" sz="1800" dirty="0" smtClean="0"/>
              <a:t>ON SKYPE:</a:t>
            </a:r>
            <a:endParaRPr lang="en-US" altLang="en-US" sz="1800" dirty="0"/>
          </a:p>
          <a:p>
            <a:pPr marL="0" indent="0">
              <a:buClr>
                <a:srgbClr val="5C8D3E"/>
              </a:buClr>
              <a:buNone/>
            </a:pPr>
            <a:r>
              <a:rPr lang="en-US" altLang="en-US" sz="1800" dirty="0" smtClean="0"/>
              <a:t>Use </a:t>
            </a:r>
            <a:r>
              <a:rPr lang="en-US" altLang="en-US" sz="1800" dirty="0"/>
              <a:t>the </a:t>
            </a:r>
            <a:r>
              <a:rPr lang="en-US" altLang="en-US" sz="1800" dirty="0" smtClean="0"/>
              <a:t>dialogue box on the left side of your screen to provide input or ask </a:t>
            </a:r>
            <a:r>
              <a:rPr lang="en-US" altLang="en-US" sz="1800" dirty="0"/>
              <a:t>a </a:t>
            </a:r>
            <a:r>
              <a:rPr lang="en-US" altLang="en-US" sz="1800" dirty="0" smtClean="0"/>
              <a:t>question </a:t>
            </a:r>
            <a:r>
              <a:rPr lang="en-US" altLang="en-US" sz="1800" dirty="0"/>
              <a:t>at any time during the presentation.  </a:t>
            </a:r>
            <a:endParaRPr lang="en-US" altLang="en-US" sz="1800" dirty="0" smtClean="0"/>
          </a:p>
          <a:p>
            <a:pPr marL="0" indent="0">
              <a:buNone/>
            </a:pPr>
            <a:endParaRPr lang="en-US" sz="1800" dirty="0" smtClean="0"/>
          </a:p>
          <a:p>
            <a:pPr marL="0" indent="0">
              <a:buNone/>
            </a:pPr>
            <a:r>
              <a:rPr lang="en-US" sz="1800" dirty="0" smtClean="0"/>
              <a:t>REPLAY:</a:t>
            </a:r>
          </a:p>
          <a:p>
            <a:pPr marL="0" indent="0">
              <a:buNone/>
            </a:pPr>
            <a:r>
              <a:rPr lang="en-US" sz="1800" dirty="0" smtClean="0"/>
              <a:t>Today’s presentation will be posted on the National Service Knowledge Network: </a:t>
            </a:r>
            <a:r>
              <a:rPr lang="en-US" sz="1800" dirty="0" smtClean="0">
                <a:hlinkClick r:id="rId3"/>
              </a:rPr>
              <a:t>www.nationalservice.gov/resources</a:t>
            </a:r>
            <a:r>
              <a:rPr lang="en-US" sz="1800" dirty="0" smtClean="0"/>
              <a:t> </a:t>
            </a:r>
          </a:p>
        </p:txBody>
      </p:sp>
    </p:spTree>
    <p:extLst>
      <p:ext uri="{BB962C8B-B14F-4D97-AF65-F5344CB8AC3E}">
        <p14:creationId xmlns:p14="http://schemas.microsoft.com/office/powerpoint/2010/main" val="4289787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Wrap-up for Today</a:t>
            </a:r>
            <a:endParaRPr lang="en-US" dirty="0"/>
          </a:p>
        </p:txBody>
      </p:sp>
      <p:sp>
        <p:nvSpPr>
          <p:cNvPr id="3" name="Content Placeholder 2"/>
          <p:cNvSpPr>
            <a:spLocks noGrp="1"/>
          </p:cNvSpPr>
          <p:nvPr>
            <p:ph idx="1"/>
          </p:nvPr>
        </p:nvSpPr>
        <p:spPr>
          <a:xfrm>
            <a:off x="457200" y="987765"/>
            <a:ext cx="8229600" cy="5494058"/>
          </a:xfrm>
        </p:spPr>
        <p:txBody>
          <a:bodyPr>
            <a:normAutofit fontScale="55000" lnSpcReduction="20000"/>
          </a:bodyPr>
          <a:lstStyle/>
          <a:p>
            <a:pPr marL="0" indent="0">
              <a:buNone/>
            </a:pPr>
            <a:endParaRPr lang="en-US" sz="2400" dirty="0" smtClean="0"/>
          </a:p>
          <a:p>
            <a:pPr>
              <a:lnSpc>
                <a:spcPct val="120000"/>
              </a:lnSpc>
            </a:pPr>
            <a:r>
              <a:rPr lang="en-US" sz="2900" dirty="0" smtClean="0"/>
              <a:t>Resources on the CNCS website</a:t>
            </a:r>
          </a:p>
          <a:p>
            <a:pPr lvl="1">
              <a:lnSpc>
                <a:spcPct val="120000"/>
              </a:lnSpc>
            </a:pPr>
            <a:r>
              <a:rPr lang="en-US" sz="2900" dirty="0" smtClean="0"/>
              <a:t>Public Engagement Plan, Branding and Messaging Guidance, Logos, Press Releases, Photos</a:t>
            </a:r>
          </a:p>
          <a:p>
            <a:pPr lvl="1">
              <a:lnSpc>
                <a:spcPct val="120000"/>
              </a:lnSpc>
            </a:pPr>
            <a:r>
              <a:rPr lang="en-US" sz="2900" dirty="0" smtClean="0">
                <a:hlinkClick r:id="rId3"/>
              </a:rPr>
              <a:t>www.nationalservice.gov</a:t>
            </a:r>
            <a:r>
              <a:rPr lang="en-US" sz="2900" dirty="0" smtClean="0"/>
              <a:t> </a:t>
            </a:r>
            <a:endParaRPr lang="en-US" sz="2900" dirty="0"/>
          </a:p>
          <a:p>
            <a:pPr marL="228600" lvl="1" indent="0">
              <a:lnSpc>
                <a:spcPct val="120000"/>
              </a:lnSpc>
              <a:buNone/>
            </a:pPr>
            <a:endParaRPr lang="en-US" sz="2900" dirty="0" smtClean="0"/>
          </a:p>
          <a:p>
            <a:pPr>
              <a:lnSpc>
                <a:spcPct val="120000"/>
              </a:lnSpc>
            </a:pPr>
            <a:r>
              <a:rPr lang="en-US" sz="2900" dirty="0"/>
              <a:t>Resources on the National Service Knowledge </a:t>
            </a:r>
            <a:r>
              <a:rPr lang="en-US" sz="2900" dirty="0" smtClean="0"/>
              <a:t>Network</a:t>
            </a:r>
          </a:p>
          <a:p>
            <a:pPr lvl="1">
              <a:lnSpc>
                <a:spcPct val="120000"/>
              </a:lnSpc>
            </a:pPr>
            <a:r>
              <a:rPr lang="en-US" sz="2900" dirty="0" smtClean="0"/>
              <a:t>Grantee TTA Calendar, Program Start-up Guide, Program Development Recordings and Slides</a:t>
            </a:r>
            <a:endParaRPr lang="en-US" sz="2900" dirty="0"/>
          </a:p>
          <a:p>
            <a:pPr lvl="1">
              <a:lnSpc>
                <a:spcPct val="120000"/>
              </a:lnSpc>
            </a:pPr>
            <a:r>
              <a:rPr lang="en-US" sz="2900" dirty="0" smtClean="0">
                <a:hlinkClick r:id="rId4"/>
              </a:rPr>
              <a:t>www.nationalservice.gov/resources/americorps</a:t>
            </a:r>
            <a:r>
              <a:rPr lang="en-US" sz="2900" dirty="0" smtClean="0"/>
              <a:t> </a:t>
            </a:r>
            <a:endParaRPr lang="en-US" sz="2900" dirty="0"/>
          </a:p>
          <a:p>
            <a:pPr marL="0" indent="0">
              <a:lnSpc>
                <a:spcPct val="120000"/>
              </a:lnSpc>
              <a:buNone/>
            </a:pPr>
            <a:r>
              <a:rPr lang="en-US" sz="2900" dirty="0" smtClean="0"/>
              <a:t>	 </a:t>
            </a:r>
            <a:endParaRPr lang="en-US" sz="2900" dirty="0"/>
          </a:p>
          <a:p>
            <a:pPr>
              <a:lnSpc>
                <a:spcPct val="120000"/>
              </a:lnSpc>
            </a:pPr>
            <a:r>
              <a:rPr lang="en-US" sz="2900" dirty="0" smtClean="0"/>
              <a:t>Next Program Development Webinar: Prohibited Activities</a:t>
            </a:r>
            <a:endParaRPr lang="en-US" sz="2900" dirty="0"/>
          </a:p>
          <a:p>
            <a:pPr lvl="1">
              <a:lnSpc>
                <a:spcPct val="120000"/>
              </a:lnSpc>
            </a:pPr>
            <a:r>
              <a:rPr lang="en-US" sz="2900" dirty="0" smtClean="0"/>
              <a:t>January 26, 2017, 3:00 – 4:30 pm Eastern</a:t>
            </a:r>
          </a:p>
          <a:p>
            <a:pPr lvl="1">
              <a:lnSpc>
                <a:spcPct val="120000"/>
              </a:lnSpc>
            </a:pPr>
            <a:r>
              <a:rPr lang="en-US" sz="2900" dirty="0" smtClean="0"/>
              <a:t>Look for the participation details in the TTA Update in early January</a:t>
            </a:r>
          </a:p>
          <a:p>
            <a:pPr marL="0" indent="0">
              <a:lnSpc>
                <a:spcPct val="120000"/>
              </a:lnSpc>
              <a:buNone/>
            </a:pPr>
            <a:endParaRPr lang="en-US" sz="2400" dirty="0" smtClean="0"/>
          </a:p>
          <a:p>
            <a:pPr marL="0" indent="0">
              <a:lnSpc>
                <a:spcPct val="120000"/>
              </a:lnSpc>
              <a:buNone/>
            </a:pPr>
            <a:r>
              <a:rPr lang="en-US" sz="2400" dirty="0"/>
              <a:t>	</a:t>
            </a:r>
          </a:p>
        </p:txBody>
      </p:sp>
    </p:spTree>
    <p:extLst>
      <p:ext uri="{BB962C8B-B14F-4D97-AF65-F5344CB8AC3E}">
        <p14:creationId xmlns:p14="http://schemas.microsoft.com/office/powerpoint/2010/main" val="1118021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descr="S:\Imagery\GOSV\2011-2012 AmeriCorps Programs Photos\AVID member at Day of Service 1.jpg"/>
          <p:cNvPicPr>
            <a:picLocks noChangeAspect="1" noChangeArrowheads="1"/>
          </p:cNvPicPr>
          <p:nvPr/>
        </p:nvPicPr>
        <p:blipFill>
          <a:blip r:embed="rId3" cstate="print"/>
          <a:srcRect/>
          <a:stretch>
            <a:fillRect/>
          </a:stretch>
        </p:blipFill>
        <p:spPr bwMode="auto">
          <a:xfrm>
            <a:off x="457200" y="1308016"/>
            <a:ext cx="2462212" cy="3692295"/>
          </a:xfrm>
          <a:prstGeom prst="rect">
            <a:avLst/>
          </a:prstGeom>
          <a:noFill/>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5444" y="1574338"/>
            <a:ext cx="4110648" cy="2730207"/>
          </a:xfrm>
          <a:prstGeom prst="rect">
            <a:avLst/>
          </a:prstGeom>
        </p:spPr>
      </p:pic>
      <p:sp>
        <p:nvSpPr>
          <p:cNvPr id="2" name="Title 1"/>
          <p:cNvSpPr>
            <a:spLocks noGrp="1"/>
          </p:cNvSpPr>
          <p:nvPr>
            <p:ph type="title"/>
          </p:nvPr>
        </p:nvSpPr>
        <p:spPr/>
        <p:txBody>
          <a:bodyPr/>
          <a:lstStyle/>
          <a:p>
            <a:r>
              <a:rPr lang="en-US" i="1" dirty="0" smtClean="0"/>
              <a:t>Thank You!</a:t>
            </a:r>
            <a:endParaRPr lang="en-US" i="1" dirty="0"/>
          </a:p>
        </p:txBody>
      </p:sp>
      <p:sp>
        <p:nvSpPr>
          <p:cNvPr id="3" name="Content Placeholder 2"/>
          <p:cNvSpPr>
            <a:spLocks noGrp="1"/>
          </p:cNvSpPr>
          <p:nvPr>
            <p:ph idx="1"/>
          </p:nvPr>
        </p:nvSpPr>
        <p:spPr/>
        <p:txBody>
          <a:bodyPr/>
          <a:lstStyle/>
          <a:p>
            <a:pPr marL="0" indent="0" algn="ctr">
              <a:buNone/>
            </a:pPr>
            <a:endParaRPr lang="en-US" b="1" i="1" dirty="0" smtClean="0"/>
          </a:p>
          <a:p>
            <a:pPr marL="0" indent="0" algn="ctr">
              <a:buNone/>
            </a:pPr>
            <a:endParaRPr lang="en-US" b="1" i="1" dirty="0"/>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3929" y="1877695"/>
            <a:ext cx="2071003" cy="1994605"/>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24244" y="3623012"/>
            <a:ext cx="3840013" cy="2241632"/>
          </a:xfrm>
          <a:prstGeom prst="rect">
            <a:avLst/>
          </a:prstGeom>
        </p:spPr>
      </p:pic>
      <p:pic>
        <p:nvPicPr>
          <p:cNvPr id="11" name="Picture 4" descr="S:\Imagery\GOSV\2011-2012 AmeriCorps Programs Photos\January 2012 Progress Photos\ASTAR Thanksgiving Baskets.JPG"/>
          <p:cNvPicPr>
            <a:picLocks noChangeAspect="1" noChangeArrowheads="1"/>
          </p:cNvPicPr>
          <p:nvPr/>
        </p:nvPicPr>
        <p:blipFill>
          <a:blip r:embed="rId7" cstate="print"/>
          <a:srcRect/>
          <a:stretch>
            <a:fillRect/>
          </a:stretch>
        </p:blipFill>
        <p:spPr bwMode="auto">
          <a:xfrm>
            <a:off x="5171506" y="3737478"/>
            <a:ext cx="1693591" cy="2240850"/>
          </a:xfrm>
          <a:prstGeom prst="rect">
            <a:avLst/>
          </a:prstGeom>
          <a:noFill/>
        </p:spPr>
      </p:pic>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9419" y="4304545"/>
            <a:ext cx="2459365" cy="1770743"/>
          </a:xfrm>
          <a:prstGeom prst="rect">
            <a:avLst/>
          </a:prstGeom>
        </p:spPr>
      </p:pic>
    </p:spTree>
    <p:extLst>
      <p:ext uri="{BB962C8B-B14F-4D97-AF65-F5344CB8AC3E}">
        <p14:creationId xmlns:p14="http://schemas.microsoft.com/office/powerpoint/2010/main" val="1273381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AmeriCorps Program Development Series</a:t>
            </a:r>
            <a:endParaRPr lang="en-US" dirty="0"/>
          </a:p>
        </p:txBody>
      </p:sp>
      <p:sp>
        <p:nvSpPr>
          <p:cNvPr id="3" name="Content Placeholder 2"/>
          <p:cNvSpPr>
            <a:spLocks noGrp="1"/>
          </p:cNvSpPr>
          <p:nvPr>
            <p:ph idx="1"/>
          </p:nvPr>
        </p:nvSpPr>
        <p:spPr/>
        <p:txBody>
          <a:bodyPr>
            <a:normAutofit/>
          </a:bodyPr>
          <a:lstStyle/>
          <a:p>
            <a:pPr marL="0" indent="0">
              <a:buNone/>
            </a:pPr>
            <a:endParaRPr lang="en-US" sz="2100" dirty="0" smtClean="0"/>
          </a:p>
          <a:p>
            <a:pPr marL="0" indent="0">
              <a:buNone/>
            </a:pPr>
            <a:r>
              <a:rPr lang="en-US" sz="2100" dirty="0" smtClean="0"/>
              <a:t>The AmeriCorps Program Development Series is designed to build knowledge in core AmeriCorps program areas. The 2016 series includes:</a:t>
            </a:r>
            <a:endParaRPr lang="en-US" sz="2100" dirty="0"/>
          </a:p>
          <a:p>
            <a:pPr marL="0" indent="0">
              <a:buNone/>
            </a:pPr>
            <a:endParaRPr lang="en-US" sz="2100" dirty="0" smtClean="0"/>
          </a:p>
          <a:p>
            <a:pPr algn="ctr"/>
            <a:r>
              <a:rPr lang="en-US" sz="2000" dirty="0" smtClean="0"/>
              <a:t>CNCS Orientation, Financial Management, Criminal History Checks</a:t>
            </a:r>
          </a:p>
          <a:p>
            <a:pPr algn="ctr"/>
            <a:r>
              <a:rPr lang="en-US" sz="2000" dirty="0" smtClean="0"/>
              <a:t>AmeriCorps Member and Site Management, Financial Management Systems</a:t>
            </a:r>
          </a:p>
          <a:p>
            <a:pPr algn="ctr"/>
            <a:r>
              <a:rPr lang="en-US" sz="2000" dirty="0"/>
              <a:t>P</a:t>
            </a:r>
            <a:r>
              <a:rPr lang="en-US" sz="2000" dirty="0" smtClean="0"/>
              <a:t>rogram </a:t>
            </a:r>
            <a:r>
              <a:rPr lang="en-US" sz="2000" dirty="0"/>
              <a:t>Start-up and Development Grantee </a:t>
            </a:r>
            <a:r>
              <a:rPr lang="en-US" sz="2000" dirty="0" smtClean="0"/>
              <a:t>Panel: What I Wish I Knew in Year 1</a:t>
            </a:r>
            <a:endParaRPr lang="en-US" sz="2000" dirty="0"/>
          </a:p>
          <a:p>
            <a:pPr algn="ctr"/>
            <a:r>
              <a:rPr lang="en-US" sz="2000" dirty="0" smtClean="0"/>
              <a:t>Reasonable </a:t>
            </a:r>
            <a:r>
              <a:rPr lang="en-US" sz="2000" dirty="0"/>
              <a:t>Accommodations Technical </a:t>
            </a:r>
            <a:r>
              <a:rPr lang="en-US" sz="2000" dirty="0" smtClean="0"/>
              <a:t>Assistance</a:t>
            </a:r>
            <a:endParaRPr lang="en-US" sz="2000" dirty="0"/>
          </a:p>
          <a:p>
            <a:pPr algn="ctr"/>
            <a:r>
              <a:rPr lang="en-US" sz="2000" dirty="0" smtClean="0"/>
              <a:t>AmeriCorps Branding: Working </a:t>
            </a:r>
            <a:r>
              <a:rPr lang="en-US" sz="2000" dirty="0"/>
              <a:t>Together to Tell Our Story</a:t>
            </a:r>
          </a:p>
          <a:p>
            <a:pPr marL="0" indent="0" algn="ctr">
              <a:buNone/>
            </a:pPr>
            <a:endParaRPr lang="en-US" sz="2100" dirty="0" smtClean="0"/>
          </a:p>
          <a:p>
            <a:pPr marL="0" indent="0">
              <a:buNone/>
            </a:pPr>
            <a:endParaRPr lang="en-US" sz="1400" dirty="0" smtClean="0"/>
          </a:p>
        </p:txBody>
      </p:sp>
    </p:spTree>
    <p:extLst>
      <p:ext uri="{BB962C8B-B14F-4D97-AF65-F5344CB8AC3E}">
        <p14:creationId xmlns:p14="http://schemas.microsoft.com/office/powerpoint/2010/main" val="2325675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on the webinar today?</a:t>
            </a:r>
            <a:endParaRPr lang="en-US" dirty="0"/>
          </a:p>
        </p:txBody>
      </p:sp>
      <p:sp>
        <p:nvSpPr>
          <p:cNvPr id="3" name="Content Placeholder 2"/>
          <p:cNvSpPr>
            <a:spLocks noGrp="1"/>
          </p:cNvSpPr>
          <p:nvPr>
            <p:ph idx="1"/>
          </p:nvPr>
        </p:nvSpPr>
        <p:spPr/>
        <p:txBody>
          <a:bodyPr/>
          <a:lstStyle/>
          <a:p>
            <a:r>
              <a:rPr lang="en-US" b="1" dirty="0" smtClean="0"/>
              <a:t>Please use the dialogue box to answer these questions:</a:t>
            </a:r>
          </a:p>
          <a:p>
            <a:pPr marL="0" indent="0">
              <a:buNone/>
            </a:pPr>
            <a:endParaRPr lang="en-US" dirty="0"/>
          </a:p>
          <a:p>
            <a:pPr lvl="2"/>
            <a:r>
              <a:rPr lang="en-US" sz="2400" b="1" i="1" dirty="0" smtClean="0"/>
              <a:t>What is your name?</a:t>
            </a:r>
          </a:p>
          <a:p>
            <a:pPr lvl="2"/>
            <a:r>
              <a:rPr lang="en-US" sz="2400" b="1" i="1" dirty="0" smtClean="0"/>
              <a:t>What is the name of your AmeriCorps program or state commission?</a:t>
            </a:r>
          </a:p>
          <a:p>
            <a:pPr lvl="2"/>
            <a:r>
              <a:rPr lang="en-US" sz="2400" b="1" i="1" dirty="0" smtClean="0"/>
              <a:t>Where are you?</a:t>
            </a:r>
          </a:p>
          <a:p>
            <a:pPr lvl="2"/>
            <a:r>
              <a:rPr lang="en-US" sz="2400" b="1" i="1" dirty="0" smtClean="0"/>
              <a:t>What is your favorite part of the holiday season?</a:t>
            </a:r>
            <a:endParaRPr lang="en-US" sz="2400" b="1" i="1" dirty="0"/>
          </a:p>
        </p:txBody>
      </p:sp>
    </p:spTree>
    <p:extLst>
      <p:ext uri="{BB962C8B-B14F-4D97-AF65-F5344CB8AC3E}">
        <p14:creationId xmlns:p14="http://schemas.microsoft.com/office/powerpoint/2010/main" val="1579866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3"/>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500"/>
                                        <p:tgtEl>
                                          <p:spTgt spid="3">
                                            <p:txEl>
                                              <p:pRg st="2" end="2"/>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500"/>
                                        <p:tgtEl>
                                          <p:spTgt spid="3">
                                            <p:txEl>
                                              <p:pRg st="3" end="3"/>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500"/>
                                        <p:tgtEl>
                                          <p:spTgt spid="3">
                                            <p:txEl>
                                              <p:pRg st="4" end="4"/>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a:xfrm>
            <a:off x="828914" y="1285214"/>
            <a:ext cx="7733089" cy="5071428"/>
          </a:xfrm>
        </p:spPr>
        <p:txBody>
          <a:bodyPr/>
          <a:lstStyle/>
          <a:p>
            <a:pPr marL="0" indent="0">
              <a:buNone/>
            </a:pPr>
            <a:endParaRPr lang="en-US" i="1" dirty="0" smtClean="0"/>
          </a:p>
          <a:p>
            <a:r>
              <a:rPr lang="en-US" i="1" dirty="0" smtClean="0"/>
              <a:t>Barbara</a:t>
            </a:r>
          </a:p>
          <a:p>
            <a:r>
              <a:rPr lang="en-US" i="1" dirty="0" smtClean="0"/>
              <a:t>CNCS</a:t>
            </a:r>
          </a:p>
          <a:p>
            <a:r>
              <a:rPr lang="en-US" i="1" dirty="0" smtClean="0"/>
              <a:t>Martinsville, VA</a:t>
            </a:r>
          </a:p>
          <a:p>
            <a:r>
              <a:rPr lang="en-US" i="1" dirty="0" smtClean="0"/>
              <a:t>Mr. 101</a:t>
            </a:r>
          </a:p>
          <a:p>
            <a:pPr marL="0" indent="0" algn="ctr">
              <a:buNone/>
            </a:pPr>
            <a:endParaRPr lang="en-US" i="1"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4503" y="1285214"/>
            <a:ext cx="2857500" cy="16002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3495" y="2541551"/>
            <a:ext cx="1909224" cy="2558754"/>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22973" y="4263237"/>
            <a:ext cx="2466975" cy="1847850"/>
          </a:xfrm>
          <a:prstGeom prst="rect">
            <a:avLst/>
          </a:prstGeom>
        </p:spPr>
      </p:pic>
    </p:spTree>
    <p:extLst>
      <p:ext uri="{BB962C8B-B14F-4D97-AF65-F5344CB8AC3E}">
        <p14:creationId xmlns:p14="http://schemas.microsoft.com/office/powerpoint/2010/main" val="3084706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66750" y="915988"/>
            <a:ext cx="8077200" cy="939800"/>
          </a:xfrm>
        </p:spPr>
        <p:txBody>
          <a:bodyPr/>
          <a:lstStyle/>
          <a:p>
            <a:r>
              <a:rPr lang="en-US" dirty="0" smtClean="0"/>
              <a:t>Working Together, Telling Our Story</a:t>
            </a:r>
            <a:endParaRPr lang="en-US" dirty="0"/>
          </a:p>
        </p:txBody>
      </p:sp>
      <p:sp>
        <p:nvSpPr>
          <p:cNvPr id="5" name="Subtitle 4"/>
          <p:cNvSpPr>
            <a:spLocks noGrp="1"/>
          </p:cNvSpPr>
          <p:nvPr>
            <p:ph type="subTitle" idx="1"/>
          </p:nvPr>
        </p:nvSpPr>
        <p:spPr>
          <a:xfrm>
            <a:off x="666750" y="1903875"/>
            <a:ext cx="8077200" cy="1039349"/>
          </a:xfrm>
        </p:spPr>
        <p:txBody>
          <a:bodyPr>
            <a:normAutofit/>
          </a:bodyPr>
          <a:lstStyle/>
          <a:p>
            <a:r>
              <a:rPr lang="en-US" sz="2800" dirty="0" smtClean="0"/>
              <a:t>Ted Miller, Chief, Office of External Affairs</a:t>
            </a:r>
          </a:p>
          <a:p>
            <a:r>
              <a:rPr lang="en-US" sz="2800" dirty="0" smtClean="0"/>
              <a:t>December 2016</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Stay in Touch</a:t>
            </a:r>
            <a:endParaRPr lang="en-US" dirty="0"/>
          </a:p>
        </p:txBody>
      </p:sp>
      <p:sp>
        <p:nvSpPr>
          <p:cNvPr id="14" name="TextBox 13"/>
          <p:cNvSpPr txBox="1"/>
          <p:nvPr/>
        </p:nvSpPr>
        <p:spPr>
          <a:xfrm>
            <a:off x="2226768" y="2221488"/>
            <a:ext cx="4943982" cy="646331"/>
          </a:xfrm>
          <a:prstGeom prst="rect">
            <a:avLst/>
          </a:prstGeom>
          <a:noFill/>
        </p:spPr>
        <p:txBody>
          <a:bodyPr wrap="none" rtlCol="0">
            <a:spAutoFit/>
          </a:bodyPr>
          <a:lstStyle/>
          <a:p>
            <a:pPr algn="ctr"/>
            <a:r>
              <a:rPr lang="en-US" sz="3600" b="1" dirty="0" smtClean="0">
                <a:solidFill>
                  <a:srgbClr val="C00000"/>
                </a:solidFill>
                <a:latin typeface="Arial" pitchFamily="34" charset="0"/>
                <a:cs typeface="Arial" pitchFamily="34" charset="0"/>
              </a:rPr>
              <a:t>PressOffice@cns.gov</a:t>
            </a:r>
            <a:endParaRPr lang="en-US" sz="3600" b="1" dirty="0">
              <a:solidFill>
                <a:srgbClr val="C00000"/>
              </a:solidFill>
              <a:latin typeface="Arial" pitchFamily="34" charset="0"/>
              <a:cs typeface="Arial"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1934" y="2177237"/>
            <a:ext cx="734834" cy="734834"/>
          </a:xfrm>
          <a:prstGeom prst="rect">
            <a:avLst/>
          </a:prstGeom>
        </p:spPr>
      </p:pic>
      <p:sp>
        <p:nvSpPr>
          <p:cNvPr id="15" name="TextBox 14"/>
          <p:cNvSpPr txBox="1"/>
          <p:nvPr/>
        </p:nvSpPr>
        <p:spPr>
          <a:xfrm>
            <a:off x="1491934" y="3462246"/>
            <a:ext cx="6703198" cy="646331"/>
          </a:xfrm>
          <a:prstGeom prst="rect">
            <a:avLst/>
          </a:prstGeom>
          <a:noFill/>
        </p:spPr>
        <p:txBody>
          <a:bodyPr wrap="square" rtlCol="0">
            <a:spAutoFit/>
          </a:bodyPr>
          <a:lstStyle/>
          <a:p>
            <a:pPr algn="ctr"/>
            <a:r>
              <a:rPr lang="en-US" sz="3600" b="1" dirty="0" smtClean="0">
                <a:solidFill>
                  <a:srgbClr val="C00000"/>
                </a:solidFill>
                <a:latin typeface="Arial" pitchFamily="34" charset="0"/>
                <a:cs typeface="Arial" pitchFamily="34" charset="0"/>
              </a:rPr>
              <a:t>DigitalMedia@cns.gov</a:t>
            </a:r>
            <a:endParaRPr lang="en-US" sz="3600" b="1" dirty="0">
              <a:solidFill>
                <a:srgbClr val="C00000"/>
              </a:solidFill>
              <a:latin typeface="Arial" pitchFamily="34" charset="0"/>
              <a:cs typeface="Arial" pitchFamily="34" charset="0"/>
            </a:endParaRP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1934" y="3462246"/>
            <a:ext cx="734834" cy="734834"/>
          </a:xfrm>
          <a:prstGeom prst="rect">
            <a:avLst/>
          </a:prstGeom>
        </p:spPr>
      </p:pic>
      <p:sp>
        <p:nvSpPr>
          <p:cNvPr id="7" name="TextBox 6"/>
          <p:cNvSpPr txBox="1"/>
          <p:nvPr/>
        </p:nvSpPr>
        <p:spPr>
          <a:xfrm>
            <a:off x="1491934" y="4546138"/>
            <a:ext cx="6703198" cy="646331"/>
          </a:xfrm>
          <a:prstGeom prst="rect">
            <a:avLst/>
          </a:prstGeom>
          <a:noFill/>
        </p:spPr>
        <p:txBody>
          <a:bodyPr wrap="square" rtlCol="0">
            <a:spAutoFit/>
          </a:bodyPr>
          <a:lstStyle/>
          <a:p>
            <a:pPr algn="ctr"/>
            <a:r>
              <a:rPr lang="en-US" sz="3600" b="1" dirty="0" smtClean="0">
                <a:solidFill>
                  <a:srgbClr val="C00000"/>
                </a:solidFill>
                <a:latin typeface="Arial" pitchFamily="34" charset="0"/>
                <a:cs typeface="Arial" pitchFamily="34" charset="0"/>
              </a:rPr>
              <a:t>Engagement@cns.gov</a:t>
            </a:r>
            <a:endParaRPr lang="en-US" sz="3600" b="1" dirty="0">
              <a:solidFill>
                <a:srgbClr val="C00000"/>
              </a:solidFill>
              <a:latin typeface="Arial" pitchFamily="34" charset="0"/>
              <a:cs typeface="Arial" pitchFamily="34"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1934" y="4546138"/>
            <a:ext cx="734834" cy="734834"/>
          </a:xfrm>
          <a:prstGeom prst="rect">
            <a:avLst/>
          </a:prstGeom>
        </p:spPr>
      </p:pic>
    </p:spTree>
    <p:extLst>
      <p:ext uri="{BB962C8B-B14F-4D97-AF65-F5344CB8AC3E}">
        <p14:creationId xmlns:p14="http://schemas.microsoft.com/office/powerpoint/2010/main" val="56986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OEA: Services We Provide</a:t>
            </a:r>
            <a:endParaRPr lang="en-US" dirty="0"/>
          </a:p>
        </p:txBody>
      </p:sp>
      <p:grpSp>
        <p:nvGrpSpPr>
          <p:cNvPr id="4" name="Group 3"/>
          <p:cNvGrpSpPr/>
          <p:nvPr/>
        </p:nvGrpSpPr>
        <p:grpSpPr>
          <a:xfrm>
            <a:off x="1217368" y="1379433"/>
            <a:ext cx="7195089" cy="4365952"/>
            <a:chOff x="516613" y="841048"/>
            <a:chExt cx="7195089" cy="4365952"/>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613" y="841048"/>
              <a:ext cx="7195089" cy="4365952"/>
            </a:xfrm>
            <a:prstGeom prst="rect">
              <a:avLst/>
            </a:prstGeom>
            <a:ln>
              <a:noFill/>
            </a:ln>
            <a:effectLst>
              <a:outerShdw blurRad="292100" dist="139700" dir="2700000" algn="tl" rotWithShape="0">
                <a:srgbClr val="333333">
                  <a:alpha val="65000"/>
                </a:srgbClr>
              </a:outerShdw>
            </a:effectLst>
          </p:spPr>
        </p:pic>
        <p:grpSp>
          <p:nvGrpSpPr>
            <p:cNvPr id="7" name="Group 6"/>
            <p:cNvGrpSpPr/>
            <p:nvPr/>
          </p:nvGrpSpPr>
          <p:grpSpPr>
            <a:xfrm>
              <a:off x="5885094" y="1346201"/>
              <a:ext cx="1644000" cy="651933"/>
              <a:chOff x="5698826" y="1312334"/>
              <a:chExt cx="2012876" cy="798212"/>
            </a:xfrm>
          </p:grpSpPr>
          <p:sp>
            <p:nvSpPr>
              <p:cNvPr id="9" name="Rectangle 8"/>
              <p:cNvSpPr/>
              <p:nvPr/>
            </p:nvSpPr>
            <p:spPr>
              <a:xfrm>
                <a:off x="5698826" y="1312334"/>
                <a:ext cx="2012876" cy="7982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Content Placeholder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5458" y="1394576"/>
                <a:ext cx="593210" cy="605901"/>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15426" y="1394577"/>
                <a:ext cx="593210" cy="605901"/>
              </a:xfrm>
              <a:prstGeom prst="rect">
                <a:avLst/>
              </a:prstGeom>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75394" y="1401913"/>
                <a:ext cx="593210" cy="605901"/>
              </a:xfrm>
              <a:prstGeom prst="rect">
                <a:avLst/>
              </a:prstGeom>
            </p:spPr>
          </p:pic>
        </p:grpSp>
      </p:grpSp>
    </p:spTree>
    <p:extLst>
      <p:ext uri="{BB962C8B-B14F-4D97-AF65-F5344CB8AC3E}">
        <p14:creationId xmlns:p14="http://schemas.microsoft.com/office/powerpoint/2010/main" val="1277114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22">
      <a:dk1>
        <a:srgbClr val="000000"/>
      </a:dk1>
      <a:lt1>
        <a:sysClr val="window" lastClr="FFFFFF"/>
      </a:lt1>
      <a:dk2>
        <a:srgbClr val="01439F"/>
      </a:dk2>
      <a:lt2>
        <a:srgbClr val="F0AB00"/>
      </a:lt2>
      <a:accent1>
        <a:srgbClr val="ED2623"/>
      </a:accent1>
      <a:accent2>
        <a:srgbClr val="E17722"/>
      </a:accent2>
      <a:accent3>
        <a:srgbClr val="009B3A"/>
      </a:accent3>
      <a:accent4>
        <a:srgbClr val="002556"/>
      </a:accent4>
      <a:accent5>
        <a:srgbClr val="FDFFFF"/>
      </a:accent5>
      <a:accent6>
        <a:srgbClr val="55505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a:latin typeface="Arial"/>
            <a:cs typeface="Aria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Custom 13">
      <a:dk1>
        <a:srgbClr val="000000"/>
      </a:dk1>
      <a:lt1>
        <a:sysClr val="window" lastClr="FFFFFF"/>
      </a:lt1>
      <a:dk2>
        <a:srgbClr val="00439D"/>
      </a:dk2>
      <a:lt2>
        <a:srgbClr val="F0AB00"/>
      </a:lt2>
      <a:accent1>
        <a:srgbClr val="ED2623"/>
      </a:accent1>
      <a:accent2>
        <a:srgbClr val="983122"/>
      </a:accent2>
      <a:accent3>
        <a:srgbClr val="2C6759"/>
      </a:accent3>
      <a:accent4>
        <a:srgbClr val="002556"/>
      </a:accent4>
      <a:accent5>
        <a:srgbClr val="FDFFFF"/>
      </a:accent5>
      <a:accent6>
        <a:srgbClr val="55505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a:latin typeface="Arial"/>
            <a:cs typeface="Aria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Custom 15">
      <a:dk1>
        <a:srgbClr val="000000"/>
      </a:dk1>
      <a:lt1>
        <a:sysClr val="window" lastClr="FFFFFF"/>
      </a:lt1>
      <a:dk2>
        <a:srgbClr val="00439D"/>
      </a:dk2>
      <a:lt2>
        <a:srgbClr val="F0AB00"/>
      </a:lt2>
      <a:accent1>
        <a:srgbClr val="ED2623"/>
      </a:accent1>
      <a:accent2>
        <a:srgbClr val="80379B"/>
      </a:accent2>
      <a:accent3>
        <a:srgbClr val="739618"/>
      </a:accent3>
      <a:accent4>
        <a:srgbClr val="002556"/>
      </a:accent4>
      <a:accent5>
        <a:srgbClr val="FDFFFF"/>
      </a:accent5>
      <a:accent6>
        <a:srgbClr val="E5782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a:latin typeface="Arial"/>
            <a:cs typeface="Aria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Office Theme">
  <a:themeElements>
    <a:clrScheme name="Custom 108">
      <a:dk1>
        <a:srgbClr val="000000"/>
      </a:dk1>
      <a:lt1>
        <a:sysClr val="window" lastClr="FFFFFF"/>
      </a:lt1>
      <a:dk2>
        <a:srgbClr val="00439D"/>
      </a:dk2>
      <a:lt2>
        <a:srgbClr val="F0AB00"/>
      </a:lt2>
      <a:accent1>
        <a:srgbClr val="ED2623"/>
      </a:accent1>
      <a:accent2>
        <a:srgbClr val="E17722"/>
      </a:accent2>
      <a:accent3>
        <a:srgbClr val="009B3A"/>
      </a:accent3>
      <a:accent4>
        <a:srgbClr val="002556"/>
      </a:accent4>
      <a:accent5>
        <a:srgbClr val="FDFFFF"/>
      </a:accent5>
      <a:accent6>
        <a:srgbClr val="55505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a:latin typeface="Arial"/>
            <a:cs typeface="Aria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4_Office Theme">
  <a:themeElements>
    <a:clrScheme name="Custom 108">
      <a:dk1>
        <a:srgbClr val="000000"/>
      </a:dk1>
      <a:lt1>
        <a:sysClr val="window" lastClr="FFFFFF"/>
      </a:lt1>
      <a:dk2>
        <a:srgbClr val="00439D"/>
      </a:dk2>
      <a:lt2>
        <a:srgbClr val="F0AB00"/>
      </a:lt2>
      <a:accent1>
        <a:srgbClr val="ED2623"/>
      </a:accent1>
      <a:accent2>
        <a:srgbClr val="E17722"/>
      </a:accent2>
      <a:accent3>
        <a:srgbClr val="009B3A"/>
      </a:accent3>
      <a:accent4>
        <a:srgbClr val="002556"/>
      </a:accent4>
      <a:accent5>
        <a:srgbClr val="FDFFFF"/>
      </a:accent5>
      <a:accent6>
        <a:srgbClr val="55505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a:latin typeface="Arial"/>
            <a:cs typeface="Aria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5862</TotalTime>
  <Words>3086</Words>
  <Application>Microsoft Office PowerPoint</Application>
  <PresentationFormat>On-screen Show (4:3)</PresentationFormat>
  <Paragraphs>393</Paragraphs>
  <Slides>31</Slides>
  <Notes>31</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31</vt:i4>
      </vt:variant>
    </vt:vector>
  </HeadingPairs>
  <TitlesOfParts>
    <vt:vector size="42" baseType="lpstr">
      <vt:lpstr>ＭＳ Ｐゴシック</vt:lpstr>
      <vt:lpstr>Arial</vt:lpstr>
      <vt:lpstr>Arial Narrow</vt:lpstr>
      <vt:lpstr>Calibri</vt:lpstr>
      <vt:lpstr>Palatino Linotype</vt:lpstr>
      <vt:lpstr>Times New Roman</vt:lpstr>
      <vt:lpstr>Office Theme</vt:lpstr>
      <vt:lpstr>1_Office Theme</vt:lpstr>
      <vt:lpstr>2_Office Theme</vt:lpstr>
      <vt:lpstr>3_Office Theme</vt:lpstr>
      <vt:lpstr>4_Office Theme</vt:lpstr>
      <vt:lpstr>AmeriCorps Program Development – December 15, 2016</vt:lpstr>
      <vt:lpstr>Welcome! AmeriCorps Program Development</vt:lpstr>
      <vt:lpstr>Technology Check</vt:lpstr>
      <vt:lpstr>AmeriCorps Program Development Series</vt:lpstr>
      <vt:lpstr>Who is on the webinar today?</vt:lpstr>
      <vt:lpstr>Example</vt:lpstr>
      <vt:lpstr>Working Together, Telling Our Story</vt:lpstr>
      <vt:lpstr>Stay in Touch</vt:lpstr>
      <vt:lpstr>OEA: Services We Provide</vt:lpstr>
      <vt:lpstr>PowerPoint Presentation</vt:lpstr>
      <vt:lpstr>Whom Are We Trying to Reach?</vt:lpstr>
      <vt:lpstr>Focus Quote</vt:lpstr>
      <vt:lpstr>PowerPoint Presentation</vt:lpstr>
      <vt:lpstr>Brands Matter</vt:lpstr>
      <vt:lpstr>Brands Matter</vt:lpstr>
      <vt:lpstr>Who Wore It Best?</vt:lpstr>
      <vt:lpstr>Who Shot It Best?</vt:lpstr>
      <vt:lpstr>Send Us Your Stuff!</vt:lpstr>
      <vt:lpstr>Plan Your Picture </vt:lpstr>
      <vt:lpstr>Your Mission + AmeriCorps </vt:lpstr>
      <vt:lpstr>Describing the AmeriCorps Experience</vt:lpstr>
      <vt:lpstr>What Does an Impact Story Do?</vt:lpstr>
      <vt:lpstr>Who Said It Best?</vt:lpstr>
      <vt:lpstr>Head and Heart: 121 Words</vt:lpstr>
      <vt:lpstr>Impact Story: Head </vt:lpstr>
      <vt:lpstr>Impact Story: Head</vt:lpstr>
      <vt:lpstr>Stay in Touch</vt:lpstr>
      <vt:lpstr>Taking It Home / Action Plan</vt:lpstr>
      <vt:lpstr>Q &amp; A</vt:lpstr>
      <vt:lpstr>Wrap-up for Today</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Corporation for National and Community Service</dc:title>
  <dc:creator>CNCS</dc:creator>
  <cp:lastModifiedBy>Tendai, Sharron</cp:lastModifiedBy>
  <cp:revision>223</cp:revision>
  <cp:lastPrinted>2015-04-21T22:30:39Z</cp:lastPrinted>
  <dcterms:created xsi:type="dcterms:W3CDTF">2013-02-08T15:06:34Z</dcterms:created>
  <dcterms:modified xsi:type="dcterms:W3CDTF">2017-02-06T16:22:22Z</dcterms:modified>
</cp:coreProperties>
</file>