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 id="2147483680" r:id="rId3"/>
    <p:sldMasterId id="2147483690" r:id="rId4"/>
    <p:sldMasterId id="2147483701" r:id="rId5"/>
  </p:sldMasterIdLst>
  <p:notesMasterIdLst>
    <p:notesMasterId r:id="rId54"/>
  </p:notesMasterIdLst>
  <p:handoutMasterIdLst>
    <p:handoutMasterId r:id="rId55"/>
  </p:handoutMasterIdLst>
  <p:sldIdLst>
    <p:sldId id="460" r:id="rId6"/>
    <p:sldId id="461" r:id="rId7"/>
    <p:sldId id="462" r:id="rId8"/>
    <p:sldId id="463" r:id="rId9"/>
    <p:sldId id="337" r:id="rId10"/>
    <p:sldId id="466" r:id="rId11"/>
    <p:sldId id="469" r:id="rId12"/>
    <p:sldId id="470" r:id="rId13"/>
    <p:sldId id="465" r:id="rId14"/>
    <p:sldId id="423" r:id="rId15"/>
    <p:sldId id="471" r:id="rId16"/>
    <p:sldId id="472" r:id="rId17"/>
    <p:sldId id="424" r:id="rId18"/>
    <p:sldId id="425" r:id="rId19"/>
    <p:sldId id="426" r:id="rId20"/>
    <p:sldId id="427" r:id="rId21"/>
    <p:sldId id="428" r:id="rId22"/>
    <p:sldId id="429" r:id="rId23"/>
    <p:sldId id="468" r:id="rId24"/>
    <p:sldId id="444" r:id="rId25"/>
    <p:sldId id="445" r:id="rId26"/>
    <p:sldId id="446" r:id="rId27"/>
    <p:sldId id="447" r:id="rId28"/>
    <p:sldId id="448" r:id="rId29"/>
    <p:sldId id="449" r:id="rId30"/>
    <p:sldId id="450" r:id="rId31"/>
    <p:sldId id="451" r:id="rId32"/>
    <p:sldId id="458" r:id="rId33"/>
    <p:sldId id="452" r:id="rId34"/>
    <p:sldId id="454" r:id="rId35"/>
    <p:sldId id="467" r:id="rId36"/>
    <p:sldId id="379" r:id="rId37"/>
    <p:sldId id="432" r:id="rId38"/>
    <p:sldId id="431" r:id="rId39"/>
    <p:sldId id="433" r:id="rId40"/>
    <p:sldId id="434" r:id="rId41"/>
    <p:sldId id="441" r:id="rId42"/>
    <p:sldId id="435" r:id="rId43"/>
    <p:sldId id="436" r:id="rId44"/>
    <p:sldId id="437" r:id="rId45"/>
    <p:sldId id="442" r:id="rId46"/>
    <p:sldId id="438" r:id="rId47"/>
    <p:sldId id="439" r:id="rId48"/>
    <p:sldId id="440" r:id="rId49"/>
    <p:sldId id="457" r:id="rId50"/>
    <p:sldId id="400" r:id="rId51"/>
    <p:sldId id="312" r:id="rId52"/>
    <p:sldId id="459" r:id="rId53"/>
  </p:sldIdLst>
  <p:sldSz cx="9144000" cy="6858000" type="screen4x3"/>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9">
          <p15:clr>
            <a:srgbClr val="A4A3A4"/>
          </p15:clr>
        </p15:guide>
        <p15:guide id="2" pos="344">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9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BAB"/>
    <a:srgbClr val="BBDDF7"/>
    <a:srgbClr val="74BCF0"/>
    <a:srgbClr val="A84531"/>
    <a:srgbClr val="FCCF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64441" autoAdjust="0"/>
  </p:normalViewPr>
  <p:slideViewPr>
    <p:cSldViewPr snapToGrid="0">
      <p:cViewPr varScale="1">
        <p:scale>
          <a:sx n="67" d="100"/>
          <a:sy n="67" d="100"/>
        </p:scale>
        <p:origin x="2082" y="60"/>
      </p:cViewPr>
      <p:guideLst>
        <p:guide orient="horz" pos="4249"/>
        <p:guide pos="344"/>
      </p:guideLst>
    </p:cSldViewPr>
  </p:slideViewPr>
  <p:outlineViewPr>
    <p:cViewPr>
      <p:scale>
        <a:sx n="33" d="100"/>
        <a:sy n="33" d="100"/>
      </p:scale>
      <p:origin x="0" y="-23262"/>
    </p:cViewPr>
  </p:outlineViewPr>
  <p:notesTextViewPr>
    <p:cViewPr>
      <p:scale>
        <a:sx n="100" d="100"/>
        <a:sy n="100" d="100"/>
      </p:scale>
      <p:origin x="0" y="0"/>
    </p:cViewPr>
  </p:notesTextViewPr>
  <p:sorterViewPr>
    <p:cViewPr>
      <p:scale>
        <a:sx n="100" d="100"/>
        <a:sy n="100" d="100"/>
      </p:scale>
      <p:origin x="0" y="-6276"/>
    </p:cViewPr>
  </p:sorterViewPr>
  <p:notesViewPr>
    <p:cSldViewPr snapToGrid="0">
      <p:cViewPr varScale="1">
        <p:scale>
          <a:sx n="56" d="100"/>
          <a:sy n="56" d="100"/>
        </p:scale>
        <p:origin x="2508" y="84"/>
      </p:cViewPr>
      <p:guideLst>
        <p:guide orient="horz" pos="2909"/>
        <p:guide pos="219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D1D712-19E9-4A1A-A3B2-74337A26673F}" type="doc">
      <dgm:prSet loTypeId="urn:microsoft.com/office/officeart/2005/8/layout/hProcess7" loCatId="list" qsTypeId="urn:microsoft.com/office/officeart/2005/8/quickstyle/simple1" qsCatId="simple" csTypeId="urn:microsoft.com/office/officeart/2005/8/colors/accent3_2" csCatId="accent3" phldr="1"/>
      <dgm:spPr/>
      <dgm:t>
        <a:bodyPr/>
        <a:lstStyle/>
        <a:p>
          <a:endParaRPr lang="en-US"/>
        </a:p>
      </dgm:t>
    </dgm:pt>
    <dgm:pt modelId="{6BC55922-689B-4A2F-ABA4-184978860C91}">
      <dgm:prSet phldrT="[Text]"/>
      <dgm:spPr/>
      <dgm:t>
        <a:bodyPr/>
        <a:lstStyle/>
        <a:p>
          <a:r>
            <a:rPr lang="en-US" dirty="0" smtClean="0"/>
            <a:t>Site Selection</a:t>
          </a:r>
          <a:endParaRPr lang="en-US" dirty="0"/>
        </a:p>
      </dgm:t>
    </dgm:pt>
    <dgm:pt modelId="{6AB9DF1F-6E06-4E7B-8683-1A64FAF35EE9}" type="parTrans" cxnId="{0F3482E2-3E18-4EFD-AB2A-6B1D346B391F}">
      <dgm:prSet/>
      <dgm:spPr/>
      <dgm:t>
        <a:bodyPr/>
        <a:lstStyle/>
        <a:p>
          <a:endParaRPr lang="en-US"/>
        </a:p>
      </dgm:t>
    </dgm:pt>
    <dgm:pt modelId="{11CB1FDB-B458-4D62-8477-DBAA38792A9B}" type="sibTrans" cxnId="{0F3482E2-3E18-4EFD-AB2A-6B1D346B391F}">
      <dgm:prSet/>
      <dgm:spPr/>
      <dgm:t>
        <a:bodyPr/>
        <a:lstStyle/>
        <a:p>
          <a:endParaRPr lang="en-US"/>
        </a:p>
      </dgm:t>
    </dgm:pt>
    <dgm:pt modelId="{A538350F-E252-4B4C-A24C-3FDC5C4933B1}">
      <dgm:prSet phldrT="[Text]"/>
      <dgm:spPr/>
      <dgm:t>
        <a:bodyPr/>
        <a:lstStyle/>
        <a:p>
          <a:r>
            <a:rPr lang="en-US" dirty="0" smtClean="0"/>
            <a:t>Site Training</a:t>
          </a:r>
          <a:endParaRPr lang="en-US" dirty="0"/>
        </a:p>
      </dgm:t>
    </dgm:pt>
    <dgm:pt modelId="{1C890A8B-BED2-4DF0-A390-F8935A9D5A75}" type="parTrans" cxnId="{EB9AD619-6FD4-4C8F-9F9A-4079095D15EF}">
      <dgm:prSet/>
      <dgm:spPr/>
      <dgm:t>
        <a:bodyPr/>
        <a:lstStyle/>
        <a:p>
          <a:endParaRPr lang="en-US"/>
        </a:p>
      </dgm:t>
    </dgm:pt>
    <dgm:pt modelId="{F9F2857F-210E-4A21-9031-3F35AD2DC165}" type="sibTrans" cxnId="{EB9AD619-6FD4-4C8F-9F9A-4079095D15EF}">
      <dgm:prSet/>
      <dgm:spPr/>
      <dgm:t>
        <a:bodyPr/>
        <a:lstStyle/>
        <a:p>
          <a:endParaRPr lang="en-US"/>
        </a:p>
      </dgm:t>
    </dgm:pt>
    <dgm:pt modelId="{C8676B1B-D9C7-4C52-9BEA-334EAEBF81DA}">
      <dgm:prSet phldrT="[Text]" custT="1"/>
      <dgm:spPr/>
      <dgm:t>
        <a:bodyPr/>
        <a:lstStyle/>
        <a:p>
          <a:r>
            <a:rPr lang="en-US" sz="1800" b="1" dirty="0" smtClean="0"/>
            <a:t>*Program requirements</a:t>
          </a:r>
        </a:p>
        <a:p>
          <a:endParaRPr lang="en-US" sz="1800" b="1" dirty="0" smtClean="0"/>
        </a:p>
      </dgm:t>
    </dgm:pt>
    <dgm:pt modelId="{B7C92D98-D5D9-472B-BF66-2591AFC49190}" type="parTrans" cxnId="{731D1929-1481-42FC-9F27-EA3630DB0623}">
      <dgm:prSet/>
      <dgm:spPr/>
      <dgm:t>
        <a:bodyPr/>
        <a:lstStyle/>
        <a:p>
          <a:endParaRPr lang="en-US"/>
        </a:p>
      </dgm:t>
    </dgm:pt>
    <dgm:pt modelId="{4582E793-71A2-45A1-BBF7-C1D7A24F6376}" type="sibTrans" cxnId="{731D1929-1481-42FC-9F27-EA3630DB0623}">
      <dgm:prSet/>
      <dgm:spPr/>
      <dgm:t>
        <a:bodyPr/>
        <a:lstStyle/>
        <a:p>
          <a:endParaRPr lang="en-US"/>
        </a:p>
      </dgm:t>
    </dgm:pt>
    <dgm:pt modelId="{C62B2854-2FEE-421B-8B00-8174050DE1A2}">
      <dgm:prSet phldrT="[Text]"/>
      <dgm:spPr/>
      <dgm:t>
        <a:bodyPr/>
        <a:lstStyle/>
        <a:p>
          <a:r>
            <a:rPr lang="en-US" dirty="0" smtClean="0"/>
            <a:t>Site Monitoring</a:t>
          </a:r>
          <a:endParaRPr lang="en-US" dirty="0"/>
        </a:p>
      </dgm:t>
    </dgm:pt>
    <dgm:pt modelId="{0146BC04-9585-4ACC-80C7-E45E1F44E1DA}" type="parTrans" cxnId="{1F3C3EB6-7F89-4DFD-B58F-49DDFF870F30}">
      <dgm:prSet/>
      <dgm:spPr/>
      <dgm:t>
        <a:bodyPr/>
        <a:lstStyle/>
        <a:p>
          <a:endParaRPr lang="en-US"/>
        </a:p>
      </dgm:t>
    </dgm:pt>
    <dgm:pt modelId="{B8C735B2-0C9F-4931-8227-55CE4346F39D}" type="sibTrans" cxnId="{1F3C3EB6-7F89-4DFD-B58F-49DDFF870F30}">
      <dgm:prSet/>
      <dgm:spPr/>
      <dgm:t>
        <a:bodyPr/>
        <a:lstStyle/>
        <a:p>
          <a:endParaRPr lang="en-US"/>
        </a:p>
      </dgm:t>
    </dgm:pt>
    <dgm:pt modelId="{2B128A42-FFC5-4215-B3D5-653F84E3D95D}">
      <dgm:prSet phldrT="[Text]" custT="1"/>
      <dgm:spPr/>
      <dgm:t>
        <a:bodyPr/>
        <a:lstStyle/>
        <a:p>
          <a:r>
            <a:rPr lang="en-US" sz="1800" b="1" dirty="0" smtClean="0"/>
            <a:t>*Timesheets</a:t>
          </a:r>
          <a:endParaRPr lang="en-US" sz="1800" b="1" dirty="0"/>
        </a:p>
      </dgm:t>
    </dgm:pt>
    <dgm:pt modelId="{B4859A59-F7D3-4FB2-90CA-AE3E4245197E}" type="parTrans" cxnId="{64709D92-8612-4FBD-B76C-C052964E6F80}">
      <dgm:prSet/>
      <dgm:spPr/>
      <dgm:t>
        <a:bodyPr/>
        <a:lstStyle/>
        <a:p>
          <a:endParaRPr lang="en-US"/>
        </a:p>
      </dgm:t>
    </dgm:pt>
    <dgm:pt modelId="{2D24DAD0-55D2-4055-8830-44C1973067F5}" type="sibTrans" cxnId="{64709D92-8612-4FBD-B76C-C052964E6F80}">
      <dgm:prSet/>
      <dgm:spPr/>
      <dgm:t>
        <a:bodyPr/>
        <a:lstStyle/>
        <a:p>
          <a:endParaRPr lang="en-US"/>
        </a:p>
      </dgm:t>
    </dgm:pt>
    <dgm:pt modelId="{B3E28A23-A4E0-4FA3-9F18-38708026653F}">
      <dgm:prSet phldrT="[Text]" custT="1"/>
      <dgm:spPr/>
      <dgm:t>
        <a:bodyPr/>
        <a:lstStyle/>
        <a:p>
          <a:r>
            <a:rPr lang="en-US" sz="1800" b="1" dirty="0" smtClean="0"/>
            <a:t>*AmeriCorps identity</a:t>
          </a:r>
          <a:endParaRPr lang="en-US" sz="1800" b="1" dirty="0"/>
        </a:p>
      </dgm:t>
    </dgm:pt>
    <dgm:pt modelId="{6EDC9386-1E7A-452F-802C-3B8A850EAAE1}" type="parTrans" cxnId="{327A6C44-9343-47AF-BBC6-24BA5ECD7556}">
      <dgm:prSet/>
      <dgm:spPr/>
      <dgm:t>
        <a:bodyPr/>
        <a:lstStyle/>
        <a:p>
          <a:endParaRPr lang="en-US"/>
        </a:p>
      </dgm:t>
    </dgm:pt>
    <dgm:pt modelId="{541E813F-88A6-4CE2-8D70-1BC812E43FD7}" type="sibTrans" cxnId="{327A6C44-9343-47AF-BBC6-24BA5ECD7556}">
      <dgm:prSet/>
      <dgm:spPr/>
      <dgm:t>
        <a:bodyPr/>
        <a:lstStyle/>
        <a:p>
          <a:endParaRPr lang="en-US"/>
        </a:p>
      </dgm:t>
    </dgm:pt>
    <dgm:pt modelId="{1D2DEECA-1BDC-456C-A895-939332085336}">
      <dgm:prSet phldrT="[Text]" custT="1"/>
      <dgm:spPr/>
      <dgm:t>
        <a:bodyPr/>
        <a:lstStyle/>
        <a:p>
          <a:endParaRPr lang="en-US" sz="1800" b="1" dirty="0" smtClean="0"/>
        </a:p>
        <a:p>
          <a:r>
            <a:rPr lang="en-US" sz="1800" b="1" dirty="0" smtClean="0"/>
            <a:t>*AmeriCorps member activities</a:t>
          </a:r>
          <a:endParaRPr lang="en-US" sz="1800" b="1" dirty="0"/>
        </a:p>
      </dgm:t>
    </dgm:pt>
    <dgm:pt modelId="{4AA75408-FEA4-468C-9AB5-4687AAE9D3B6}" type="parTrans" cxnId="{4E48CA1C-C423-4264-93F1-14BD017863FC}">
      <dgm:prSet/>
      <dgm:spPr/>
      <dgm:t>
        <a:bodyPr/>
        <a:lstStyle/>
        <a:p>
          <a:endParaRPr lang="en-US"/>
        </a:p>
      </dgm:t>
    </dgm:pt>
    <dgm:pt modelId="{1699FF50-B7A0-4F0F-9B7F-AB44A8A7F193}" type="sibTrans" cxnId="{4E48CA1C-C423-4264-93F1-14BD017863FC}">
      <dgm:prSet/>
      <dgm:spPr/>
      <dgm:t>
        <a:bodyPr/>
        <a:lstStyle/>
        <a:p>
          <a:endParaRPr lang="en-US"/>
        </a:p>
      </dgm:t>
    </dgm:pt>
    <dgm:pt modelId="{A2B66981-3EAC-4E9D-A63C-C8641D7488BE}">
      <dgm:prSet phldrT="[Text]" custT="1"/>
      <dgm:spPr/>
      <dgm:t>
        <a:bodyPr/>
        <a:lstStyle/>
        <a:p>
          <a:pPr defTabSz="711200">
            <a:lnSpc>
              <a:spcPct val="90000"/>
            </a:lnSpc>
            <a:spcBef>
              <a:spcPct val="0"/>
            </a:spcBef>
            <a:spcAft>
              <a:spcPct val="35000"/>
            </a:spcAft>
          </a:pPr>
          <a:r>
            <a:rPr lang="en-US" sz="1800" b="1" dirty="0" smtClean="0"/>
            <a:t>*Community need</a:t>
          </a:r>
        </a:p>
        <a:p>
          <a:pPr defTabSz="711200">
            <a:lnSpc>
              <a:spcPct val="90000"/>
            </a:lnSpc>
            <a:spcBef>
              <a:spcPct val="0"/>
            </a:spcBef>
            <a:spcAft>
              <a:spcPct val="35000"/>
            </a:spcAft>
          </a:pPr>
          <a:endParaRPr lang="en-US"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en-US" sz="1800" b="1" dirty="0" smtClean="0"/>
            <a:t>*Program performance goals</a:t>
          </a:r>
        </a:p>
        <a:p>
          <a:pPr defTabSz="711200">
            <a:lnSpc>
              <a:spcPct val="90000"/>
            </a:lnSpc>
            <a:spcBef>
              <a:spcPct val="0"/>
            </a:spcBef>
            <a:spcAft>
              <a:spcPct val="35000"/>
            </a:spcAft>
          </a:pPr>
          <a:endParaRPr lang="en-US" sz="1800" b="1" dirty="0" smtClean="0"/>
        </a:p>
        <a:p>
          <a:pPr defTabSz="711200">
            <a:lnSpc>
              <a:spcPct val="90000"/>
            </a:lnSpc>
            <a:spcBef>
              <a:spcPct val="0"/>
            </a:spcBef>
            <a:spcAft>
              <a:spcPct val="35000"/>
            </a:spcAft>
          </a:pPr>
          <a:r>
            <a:rPr lang="en-US" sz="1800" b="1" dirty="0" smtClean="0"/>
            <a:t>*Site capacity</a:t>
          </a:r>
        </a:p>
        <a:p>
          <a:pPr defTabSz="711200">
            <a:lnSpc>
              <a:spcPct val="90000"/>
            </a:lnSpc>
            <a:spcBef>
              <a:spcPct val="0"/>
            </a:spcBef>
            <a:spcAft>
              <a:spcPct val="35000"/>
            </a:spcAft>
          </a:pPr>
          <a:endParaRPr lang="en-US" sz="2300" dirty="0"/>
        </a:p>
      </dgm:t>
    </dgm:pt>
    <dgm:pt modelId="{A76D8A0E-8E1A-4CD5-9EB5-2529F683F945}" type="parTrans" cxnId="{43236C6E-7518-4BEA-AABD-0D97A3731285}">
      <dgm:prSet/>
      <dgm:spPr/>
      <dgm:t>
        <a:bodyPr/>
        <a:lstStyle/>
        <a:p>
          <a:endParaRPr lang="en-US"/>
        </a:p>
      </dgm:t>
    </dgm:pt>
    <dgm:pt modelId="{48DD1347-9700-47B0-A363-8EBC6451D85F}" type="sibTrans" cxnId="{43236C6E-7518-4BEA-AABD-0D97A3731285}">
      <dgm:prSet/>
      <dgm:spPr/>
      <dgm:t>
        <a:bodyPr/>
        <a:lstStyle/>
        <a:p>
          <a:endParaRPr lang="en-US"/>
        </a:p>
      </dgm:t>
    </dgm:pt>
    <dgm:pt modelId="{554E8C64-0E2A-41CA-930D-6E5188A9F999}">
      <dgm:prSet phldrT="[Text]"/>
      <dgm:spPr/>
      <dgm:t>
        <a:bodyPr/>
        <a:lstStyle/>
        <a:p>
          <a:pPr defTabSz="1022350">
            <a:lnSpc>
              <a:spcPct val="90000"/>
            </a:lnSpc>
            <a:spcBef>
              <a:spcPct val="0"/>
            </a:spcBef>
            <a:spcAft>
              <a:spcPct val="35000"/>
            </a:spcAft>
          </a:pPr>
          <a:endParaRPr lang="en-US" sz="2300" dirty="0"/>
        </a:p>
      </dgm:t>
    </dgm:pt>
    <dgm:pt modelId="{E45D66C5-E85D-4099-A4B8-3726AD221A6E}" type="parTrans" cxnId="{0D069310-396C-4CBC-87EF-B9DBEA67B244}">
      <dgm:prSet/>
      <dgm:spPr/>
      <dgm:t>
        <a:bodyPr/>
        <a:lstStyle/>
        <a:p>
          <a:endParaRPr lang="en-US"/>
        </a:p>
      </dgm:t>
    </dgm:pt>
    <dgm:pt modelId="{1BB6A177-89A7-447D-A296-09EBE7A3CDFE}" type="sibTrans" cxnId="{0D069310-396C-4CBC-87EF-B9DBEA67B244}">
      <dgm:prSet/>
      <dgm:spPr/>
      <dgm:t>
        <a:bodyPr/>
        <a:lstStyle/>
        <a:p>
          <a:endParaRPr lang="en-US"/>
        </a:p>
      </dgm:t>
    </dgm:pt>
    <dgm:pt modelId="{E2B7B609-03A7-4B46-B2F6-B8ED2B52D405}">
      <dgm:prSet phldrT="[Text]" custT="1"/>
      <dgm:spPr/>
      <dgm:t>
        <a:bodyPr/>
        <a:lstStyle/>
        <a:p>
          <a:pPr defTabSz="711200">
            <a:lnSpc>
              <a:spcPct val="90000"/>
            </a:lnSpc>
            <a:spcBef>
              <a:spcPct val="0"/>
            </a:spcBef>
            <a:spcAft>
              <a:spcPct val="35000"/>
            </a:spcAft>
          </a:pPr>
          <a:endParaRPr lang="en-US" sz="1600" dirty="0" smtClean="0"/>
        </a:p>
      </dgm:t>
    </dgm:pt>
    <dgm:pt modelId="{FBB6C095-E240-495A-9102-67A287C3409A}" type="parTrans" cxnId="{E847AF95-6367-4D8B-B858-32593208547B}">
      <dgm:prSet/>
      <dgm:spPr/>
      <dgm:t>
        <a:bodyPr/>
        <a:lstStyle/>
        <a:p>
          <a:endParaRPr lang="en-US"/>
        </a:p>
      </dgm:t>
    </dgm:pt>
    <dgm:pt modelId="{34E0D1DE-D25C-41B0-9025-31DE19DD53D6}" type="sibTrans" cxnId="{E847AF95-6367-4D8B-B858-32593208547B}">
      <dgm:prSet/>
      <dgm:spPr/>
      <dgm:t>
        <a:bodyPr/>
        <a:lstStyle/>
        <a:p>
          <a:endParaRPr lang="en-US"/>
        </a:p>
      </dgm:t>
    </dgm:pt>
    <dgm:pt modelId="{6466C204-D188-4CF1-9A9D-57BBD3E29A02}" type="pres">
      <dgm:prSet presAssocID="{5FD1D712-19E9-4A1A-A3B2-74337A26673F}" presName="Name0" presStyleCnt="0">
        <dgm:presLayoutVars>
          <dgm:dir/>
          <dgm:animLvl val="lvl"/>
          <dgm:resizeHandles val="exact"/>
        </dgm:presLayoutVars>
      </dgm:prSet>
      <dgm:spPr/>
      <dgm:t>
        <a:bodyPr/>
        <a:lstStyle/>
        <a:p>
          <a:endParaRPr lang="en-US"/>
        </a:p>
      </dgm:t>
    </dgm:pt>
    <dgm:pt modelId="{98D40DE7-0EA0-4A6F-BDCE-A91572C50195}" type="pres">
      <dgm:prSet presAssocID="{6BC55922-689B-4A2F-ABA4-184978860C91}" presName="compositeNode" presStyleCnt="0">
        <dgm:presLayoutVars>
          <dgm:bulletEnabled val="1"/>
        </dgm:presLayoutVars>
      </dgm:prSet>
      <dgm:spPr/>
    </dgm:pt>
    <dgm:pt modelId="{EC9D8400-4947-4629-8B18-169006C88F7A}" type="pres">
      <dgm:prSet presAssocID="{6BC55922-689B-4A2F-ABA4-184978860C91}" presName="bgRect" presStyleLbl="node1" presStyleIdx="0" presStyleCnt="3"/>
      <dgm:spPr/>
      <dgm:t>
        <a:bodyPr/>
        <a:lstStyle/>
        <a:p>
          <a:endParaRPr lang="en-US"/>
        </a:p>
      </dgm:t>
    </dgm:pt>
    <dgm:pt modelId="{74848907-5C39-4432-9AFF-022663B827BE}" type="pres">
      <dgm:prSet presAssocID="{6BC55922-689B-4A2F-ABA4-184978860C91}" presName="parentNode" presStyleLbl="node1" presStyleIdx="0" presStyleCnt="3">
        <dgm:presLayoutVars>
          <dgm:chMax val="0"/>
          <dgm:bulletEnabled val="1"/>
        </dgm:presLayoutVars>
      </dgm:prSet>
      <dgm:spPr/>
      <dgm:t>
        <a:bodyPr/>
        <a:lstStyle/>
        <a:p>
          <a:endParaRPr lang="en-US"/>
        </a:p>
      </dgm:t>
    </dgm:pt>
    <dgm:pt modelId="{2847506B-9B78-452C-850D-71D257366360}" type="pres">
      <dgm:prSet presAssocID="{6BC55922-689B-4A2F-ABA4-184978860C91}" presName="childNode" presStyleLbl="node1" presStyleIdx="0" presStyleCnt="3">
        <dgm:presLayoutVars>
          <dgm:bulletEnabled val="1"/>
        </dgm:presLayoutVars>
      </dgm:prSet>
      <dgm:spPr/>
      <dgm:t>
        <a:bodyPr/>
        <a:lstStyle/>
        <a:p>
          <a:endParaRPr lang="en-US"/>
        </a:p>
      </dgm:t>
    </dgm:pt>
    <dgm:pt modelId="{ED0DD214-862F-43D7-8CD8-6BF29158DBAA}" type="pres">
      <dgm:prSet presAssocID="{11CB1FDB-B458-4D62-8477-DBAA38792A9B}" presName="hSp" presStyleCnt="0"/>
      <dgm:spPr/>
    </dgm:pt>
    <dgm:pt modelId="{9BE7A642-6A32-4676-AB34-A32BCF8E8A9F}" type="pres">
      <dgm:prSet presAssocID="{11CB1FDB-B458-4D62-8477-DBAA38792A9B}" presName="vProcSp" presStyleCnt="0"/>
      <dgm:spPr/>
    </dgm:pt>
    <dgm:pt modelId="{850BD456-F9C0-4208-9199-43E7C44D0FC2}" type="pres">
      <dgm:prSet presAssocID="{11CB1FDB-B458-4D62-8477-DBAA38792A9B}" presName="vSp1" presStyleCnt="0"/>
      <dgm:spPr/>
    </dgm:pt>
    <dgm:pt modelId="{63C9FC2B-7BAD-4CA7-93FE-90FD894B3B4E}" type="pres">
      <dgm:prSet presAssocID="{11CB1FDB-B458-4D62-8477-DBAA38792A9B}" presName="simulatedConn" presStyleLbl="solidFgAcc1" presStyleIdx="0" presStyleCnt="2"/>
      <dgm:spPr/>
    </dgm:pt>
    <dgm:pt modelId="{53ED6C8B-4441-423B-BD22-0FED25635184}" type="pres">
      <dgm:prSet presAssocID="{11CB1FDB-B458-4D62-8477-DBAA38792A9B}" presName="vSp2" presStyleCnt="0"/>
      <dgm:spPr/>
    </dgm:pt>
    <dgm:pt modelId="{A08CE941-B905-4BFD-96D7-0286E46C2D60}" type="pres">
      <dgm:prSet presAssocID="{11CB1FDB-B458-4D62-8477-DBAA38792A9B}" presName="sibTrans" presStyleCnt="0"/>
      <dgm:spPr/>
    </dgm:pt>
    <dgm:pt modelId="{E002165E-F921-4FF0-BA12-DB0FAAE04DE0}" type="pres">
      <dgm:prSet presAssocID="{A538350F-E252-4B4C-A24C-3FDC5C4933B1}" presName="compositeNode" presStyleCnt="0">
        <dgm:presLayoutVars>
          <dgm:bulletEnabled val="1"/>
        </dgm:presLayoutVars>
      </dgm:prSet>
      <dgm:spPr/>
    </dgm:pt>
    <dgm:pt modelId="{6077EE39-16E1-4CFD-834E-67468549FDCC}" type="pres">
      <dgm:prSet presAssocID="{A538350F-E252-4B4C-A24C-3FDC5C4933B1}" presName="bgRect" presStyleLbl="node1" presStyleIdx="1" presStyleCnt="3" custLinFactNeighborX="134" custLinFactNeighborY="0"/>
      <dgm:spPr/>
      <dgm:t>
        <a:bodyPr/>
        <a:lstStyle/>
        <a:p>
          <a:endParaRPr lang="en-US"/>
        </a:p>
      </dgm:t>
    </dgm:pt>
    <dgm:pt modelId="{079B1877-E73B-4DF9-9420-92C508D9377B}" type="pres">
      <dgm:prSet presAssocID="{A538350F-E252-4B4C-A24C-3FDC5C4933B1}" presName="parentNode" presStyleLbl="node1" presStyleIdx="1" presStyleCnt="3">
        <dgm:presLayoutVars>
          <dgm:chMax val="0"/>
          <dgm:bulletEnabled val="1"/>
        </dgm:presLayoutVars>
      </dgm:prSet>
      <dgm:spPr/>
      <dgm:t>
        <a:bodyPr/>
        <a:lstStyle/>
        <a:p>
          <a:endParaRPr lang="en-US"/>
        </a:p>
      </dgm:t>
    </dgm:pt>
    <dgm:pt modelId="{F2469469-2088-4C70-B7E8-2A059C7E2871}" type="pres">
      <dgm:prSet presAssocID="{A538350F-E252-4B4C-A24C-3FDC5C4933B1}" presName="childNode" presStyleLbl="node1" presStyleIdx="1" presStyleCnt="3">
        <dgm:presLayoutVars>
          <dgm:bulletEnabled val="1"/>
        </dgm:presLayoutVars>
      </dgm:prSet>
      <dgm:spPr/>
      <dgm:t>
        <a:bodyPr/>
        <a:lstStyle/>
        <a:p>
          <a:endParaRPr lang="en-US"/>
        </a:p>
      </dgm:t>
    </dgm:pt>
    <dgm:pt modelId="{86D72325-ABEA-414C-BC2E-D890CAFB8AFB}" type="pres">
      <dgm:prSet presAssocID="{F9F2857F-210E-4A21-9031-3F35AD2DC165}" presName="hSp" presStyleCnt="0"/>
      <dgm:spPr/>
    </dgm:pt>
    <dgm:pt modelId="{B91CBCAF-489E-4A14-B9D0-C5A51A75F8F8}" type="pres">
      <dgm:prSet presAssocID="{F9F2857F-210E-4A21-9031-3F35AD2DC165}" presName="vProcSp" presStyleCnt="0"/>
      <dgm:spPr/>
    </dgm:pt>
    <dgm:pt modelId="{A7AF5E60-BA09-4BFF-83BE-FC6405B05F75}" type="pres">
      <dgm:prSet presAssocID="{F9F2857F-210E-4A21-9031-3F35AD2DC165}" presName="vSp1" presStyleCnt="0"/>
      <dgm:spPr/>
    </dgm:pt>
    <dgm:pt modelId="{1EC9AAF6-8BDE-4E3E-8D14-8F21B5BC2E36}" type="pres">
      <dgm:prSet presAssocID="{F9F2857F-210E-4A21-9031-3F35AD2DC165}" presName="simulatedConn" presStyleLbl="solidFgAcc1" presStyleIdx="1" presStyleCnt="2"/>
      <dgm:spPr/>
      <dgm:t>
        <a:bodyPr/>
        <a:lstStyle/>
        <a:p>
          <a:endParaRPr lang="en-US"/>
        </a:p>
      </dgm:t>
    </dgm:pt>
    <dgm:pt modelId="{F3BBAF9E-4528-4BA3-9E68-EC1654392A18}" type="pres">
      <dgm:prSet presAssocID="{F9F2857F-210E-4A21-9031-3F35AD2DC165}" presName="vSp2" presStyleCnt="0"/>
      <dgm:spPr/>
    </dgm:pt>
    <dgm:pt modelId="{89E3E755-3C0A-4CE4-B502-CBF6AFCE614A}" type="pres">
      <dgm:prSet presAssocID="{F9F2857F-210E-4A21-9031-3F35AD2DC165}" presName="sibTrans" presStyleCnt="0"/>
      <dgm:spPr/>
    </dgm:pt>
    <dgm:pt modelId="{00965412-1CAA-4E26-90CA-A212BC255369}" type="pres">
      <dgm:prSet presAssocID="{C62B2854-2FEE-421B-8B00-8174050DE1A2}" presName="compositeNode" presStyleCnt="0">
        <dgm:presLayoutVars>
          <dgm:bulletEnabled val="1"/>
        </dgm:presLayoutVars>
      </dgm:prSet>
      <dgm:spPr/>
    </dgm:pt>
    <dgm:pt modelId="{BEF5AEAA-DA95-47F3-96A5-7768E053C1CE}" type="pres">
      <dgm:prSet presAssocID="{C62B2854-2FEE-421B-8B00-8174050DE1A2}" presName="bgRect" presStyleLbl="node1" presStyleIdx="2" presStyleCnt="3" custLinFactNeighborX="772" custLinFactNeighborY="760"/>
      <dgm:spPr/>
      <dgm:t>
        <a:bodyPr/>
        <a:lstStyle/>
        <a:p>
          <a:endParaRPr lang="en-US"/>
        </a:p>
      </dgm:t>
    </dgm:pt>
    <dgm:pt modelId="{3CF504CF-74D5-4CA9-A333-45511D8A061B}" type="pres">
      <dgm:prSet presAssocID="{C62B2854-2FEE-421B-8B00-8174050DE1A2}" presName="parentNode" presStyleLbl="node1" presStyleIdx="2" presStyleCnt="3">
        <dgm:presLayoutVars>
          <dgm:chMax val="0"/>
          <dgm:bulletEnabled val="1"/>
        </dgm:presLayoutVars>
      </dgm:prSet>
      <dgm:spPr/>
      <dgm:t>
        <a:bodyPr/>
        <a:lstStyle/>
        <a:p>
          <a:endParaRPr lang="en-US"/>
        </a:p>
      </dgm:t>
    </dgm:pt>
    <dgm:pt modelId="{D9BC93AD-6AB2-4ACD-8CD1-9F97B18468C8}" type="pres">
      <dgm:prSet presAssocID="{C62B2854-2FEE-421B-8B00-8174050DE1A2}" presName="childNode" presStyleLbl="node1" presStyleIdx="2" presStyleCnt="3">
        <dgm:presLayoutVars>
          <dgm:bulletEnabled val="1"/>
        </dgm:presLayoutVars>
      </dgm:prSet>
      <dgm:spPr/>
      <dgm:t>
        <a:bodyPr/>
        <a:lstStyle/>
        <a:p>
          <a:endParaRPr lang="en-US"/>
        </a:p>
      </dgm:t>
    </dgm:pt>
  </dgm:ptLst>
  <dgm:cxnLst>
    <dgm:cxn modelId="{FBF0259A-54CA-4FB2-AE3A-C3F91C10D33D}" type="presOf" srcId="{E2B7B609-03A7-4B46-B2F6-B8ED2B52D405}" destId="{2847506B-9B78-452C-850D-71D257366360}" srcOrd="0" destOrd="1" presId="urn:microsoft.com/office/officeart/2005/8/layout/hProcess7"/>
    <dgm:cxn modelId="{96521D4D-B816-4089-8ABB-3753F75BE360}" type="presOf" srcId="{2B128A42-FFC5-4215-B3D5-653F84E3D95D}" destId="{D9BC93AD-6AB2-4ACD-8CD1-9F97B18468C8}" srcOrd="0" destOrd="0" presId="urn:microsoft.com/office/officeart/2005/8/layout/hProcess7"/>
    <dgm:cxn modelId="{0F3482E2-3E18-4EFD-AB2A-6B1D346B391F}" srcId="{5FD1D712-19E9-4A1A-A3B2-74337A26673F}" destId="{6BC55922-689B-4A2F-ABA4-184978860C91}" srcOrd="0" destOrd="0" parTransId="{6AB9DF1F-6E06-4E7B-8683-1A64FAF35EE9}" sibTransId="{11CB1FDB-B458-4D62-8477-DBAA38792A9B}"/>
    <dgm:cxn modelId="{D5DD71DD-B715-4DA9-8FBD-B69D140C0963}" type="presOf" srcId="{C62B2854-2FEE-421B-8B00-8174050DE1A2}" destId="{3CF504CF-74D5-4CA9-A333-45511D8A061B}" srcOrd="1" destOrd="0" presId="urn:microsoft.com/office/officeart/2005/8/layout/hProcess7"/>
    <dgm:cxn modelId="{4E48CA1C-C423-4264-93F1-14BD017863FC}" srcId="{C62B2854-2FEE-421B-8B00-8174050DE1A2}" destId="{1D2DEECA-1BDC-456C-A895-939332085336}" srcOrd="1" destOrd="0" parTransId="{4AA75408-FEA4-468C-9AB5-4687AAE9D3B6}" sibTransId="{1699FF50-B7A0-4F0F-9B7F-AB44A8A7F193}"/>
    <dgm:cxn modelId="{761731B7-E472-439B-9748-C5E39B548A81}" type="presOf" srcId="{6BC55922-689B-4A2F-ABA4-184978860C91}" destId="{EC9D8400-4947-4629-8B18-169006C88F7A}" srcOrd="0" destOrd="0" presId="urn:microsoft.com/office/officeart/2005/8/layout/hProcess7"/>
    <dgm:cxn modelId="{E847AF95-6367-4D8B-B858-32593208547B}" srcId="{6BC55922-689B-4A2F-ABA4-184978860C91}" destId="{E2B7B609-03A7-4B46-B2F6-B8ED2B52D405}" srcOrd="1" destOrd="0" parTransId="{FBB6C095-E240-495A-9102-67A287C3409A}" sibTransId="{34E0D1DE-D25C-41B0-9025-31DE19DD53D6}"/>
    <dgm:cxn modelId="{AAEC02C8-310B-42B3-BFEA-248F2540A7A5}" type="presOf" srcId="{554E8C64-0E2A-41CA-930D-6E5188A9F999}" destId="{2847506B-9B78-452C-850D-71D257366360}" srcOrd="0" destOrd="2" presId="urn:microsoft.com/office/officeart/2005/8/layout/hProcess7"/>
    <dgm:cxn modelId="{43236C6E-7518-4BEA-AABD-0D97A3731285}" srcId="{6BC55922-689B-4A2F-ABA4-184978860C91}" destId="{A2B66981-3EAC-4E9D-A63C-C8641D7488BE}" srcOrd="0" destOrd="0" parTransId="{A76D8A0E-8E1A-4CD5-9EB5-2529F683F945}" sibTransId="{48DD1347-9700-47B0-A363-8EBC6451D85F}"/>
    <dgm:cxn modelId="{8CADE3F5-62AA-4D49-80D2-9641C42FBF1D}" type="presOf" srcId="{C8676B1B-D9C7-4C52-9BEA-334EAEBF81DA}" destId="{F2469469-2088-4C70-B7E8-2A059C7E2871}" srcOrd="0" destOrd="0" presId="urn:microsoft.com/office/officeart/2005/8/layout/hProcess7"/>
    <dgm:cxn modelId="{BE5E953B-DEAC-49F7-92BE-ADB3C7625A30}" type="presOf" srcId="{1D2DEECA-1BDC-456C-A895-939332085336}" destId="{D9BC93AD-6AB2-4ACD-8CD1-9F97B18468C8}" srcOrd="0" destOrd="1" presId="urn:microsoft.com/office/officeart/2005/8/layout/hProcess7"/>
    <dgm:cxn modelId="{327A6C44-9343-47AF-BBC6-24BA5ECD7556}" srcId="{A538350F-E252-4B4C-A24C-3FDC5C4933B1}" destId="{B3E28A23-A4E0-4FA3-9F18-38708026653F}" srcOrd="1" destOrd="0" parTransId="{6EDC9386-1E7A-452F-802C-3B8A850EAAE1}" sibTransId="{541E813F-88A6-4CE2-8D70-1BC812E43FD7}"/>
    <dgm:cxn modelId="{02BB4763-8D79-45E2-970F-767B18ADED1F}" type="presOf" srcId="{A538350F-E252-4B4C-A24C-3FDC5C4933B1}" destId="{079B1877-E73B-4DF9-9420-92C508D9377B}" srcOrd="1" destOrd="0" presId="urn:microsoft.com/office/officeart/2005/8/layout/hProcess7"/>
    <dgm:cxn modelId="{89F0CE79-67DE-4400-822F-14CF57FE001D}" type="presOf" srcId="{5FD1D712-19E9-4A1A-A3B2-74337A26673F}" destId="{6466C204-D188-4CF1-9A9D-57BBD3E29A02}" srcOrd="0" destOrd="0" presId="urn:microsoft.com/office/officeart/2005/8/layout/hProcess7"/>
    <dgm:cxn modelId="{731D1929-1481-42FC-9F27-EA3630DB0623}" srcId="{A538350F-E252-4B4C-A24C-3FDC5C4933B1}" destId="{C8676B1B-D9C7-4C52-9BEA-334EAEBF81DA}" srcOrd="0" destOrd="0" parTransId="{B7C92D98-D5D9-472B-BF66-2591AFC49190}" sibTransId="{4582E793-71A2-45A1-BBF7-C1D7A24F6376}"/>
    <dgm:cxn modelId="{0D069310-396C-4CBC-87EF-B9DBEA67B244}" srcId="{6BC55922-689B-4A2F-ABA4-184978860C91}" destId="{554E8C64-0E2A-41CA-930D-6E5188A9F999}" srcOrd="2" destOrd="0" parTransId="{E45D66C5-E85D-4099-A4B8-3726AD221A6E}" sibTransId="{1BB6A177-89A7-447D-A296-09EBE7A3CDFE}"/>
    <dgm:cxn modelId="{64709D92-8612-4FBD-B76C-C052964E6F80}" srcId="{C62B2854-2FEE-421B-8B00-8174050DE1A2}" destId="{2B128A42-FFC5-4215-B3D5-653F84E3D95D}" srcOrd="0" destOrd="0" parTransId="{B4859A59-F7D3-4FB2-90CA-AE3E4245197E}" sibTransId="{2D24DAD0-55D2-4055-8830-44C1973067F5}"/>
    <dgm:cxn modelId="{CDEFD8E8-DE1E-4F35-9FB3-64CBBCCE66D0}" type="presOf" srcId="{A2B66981-3EAC-4E9D-A63C-C8641D7488BE}" destId="{2847506B-9B78-452C-850D-71D257366360}" srcOrd="0" destOrd="0" presId="urn:microsoft.com/office/officeart/2005/8/layout/hProcess7"/>
    <dgm:cxn modelId="{A4338278-5688-4993-B98B-96A13308FCF7}" type="presOf" srcId="{6BC55922-689B-4A2F-ABA4-184978860C91}" destId="{74848907-5C39-4432-9AFF-022663B827BE}" srcOrd="1" destOrd="0" presId="urn:microsoft.com/office/officeart/2005/8/layout/hProcess7"/>
    <dgm:cxn modelId="{80E2639D-2EE1-48E5-AE47-F03FF87DEFD2}" type="presOf" srcId="{A538350F-E252-4B4C-A24C-3FDC5C4933B1}" destId="{6077EE39-16E1-4CFD-834E-67468549FDCC}" srcOrd="0" destOrd="0" presId="urn:microsoft.com/office/officeart/2005/8/layout/hProcess7"/>
    <dgm:cxn modelId="{EB9AD619-6FD4-4C8F-9F9A-4079095D15EF}" srcId="{5FD1D712-19E9-4A1A-A3B2-74337A26673F}" destId="{A538350F-E252-4B4C-A24C-3FDC5C4933B1}" srcOrd="1" destOrd="0" parTransId="{1C890A8B-BED2-4DF0-A390-F8935A9D5A75}" sibTransId="{F9F2857F-210E-4A21-9031-3F35AD2DC165}"/>
    <dgm:cxn modelId="{468FC349-38E3-40A1-8202-9F4536DAA546}" type="presOf" srcId="{C62B2854-2FEE-421B-8B00-8174050DE1A2}" destId="{BEF5AEAA-DA95-47F3-96A5-7768E053C1CE}" srcOrd="0" destOrd="0" presId="urn:microsoft.com/office/officeart/2005/8/layout/hProcess7"/>
    <dgm:cxn modelId="{1F3C3EB6-7F89-4DFD-B58F-49DDFF870F30}" srcId="{5FD1D712-19E9-4A1A-A3B2-74337A26673F}" destId="{C62B2854-2FEE-421B-8B00-8174050DE1A2}" srcOrd="2" destOrd="0" parTransId="{0146BC04-9585-4ACC-80C7-E45E1F44E1DA}" sibTransId="{B8C735B2-0C9F-4931-8227-55CE4346F39D}"/>
    <dgm:cxn modelId="{735DBC07-164A-41B0-8544-E142E534C907}" type="presOf" srcId="{B3E28A23-A4E0-4FA3-9F18-38708026653F}" destId="{F2469469-2088-4C70-B7E8-2A059C7E2871}" srcOrd="0" destOrd="1" presId="urn:microsoft.com/office/officeart/2005/8/layout/hProcess7"/>
    <dgm:cxn modelId="{F7ACEBFF-5D43-4407-A3B4-4EB2E8BF2C1C}" type="presParOf" srcId="{6466C204-D188-4CF1-9A9D-57BBD3E29A02}" destId="{98D40DE7-0EA0-4A6F-BDCE-A91572C50195}" srcOrd="0" destOrd="0" presId="urn:microsoft.com/office/officeart/2005/8/layout/hProcess7"/>
    <dgm:cxn modelId="{0AD03925-86E9-4A8B-BA0A-B00E45B6D407}" type="presParOf" srcId="{98D40DE7-0EA0-4A6F-BDCE-A91572C50195}" destId="{EC9D8400-4947-4629-8B18-169006C88F7A}" srcOrd="0" destOrd="0" presId="urn:microsoft.com/office/officeart/2005/8/layout/hProcess7"/>
    <dgm:cxn modelId="{86758667-0906-46D0-AA37-6D7E0A295EC0}" type="presParOf" srcId="{98D40DE7-0EA0-4A6F-BDCE-A91572C50195}" destId="{74848907-5C39-4432-9AFF-022663B827BE}" srcOrd="1" destOrd="0" presId="urn:microsoft.com/office/officeart/2005/8/layout/hProcess7"/>
    <dgm:cxn modelId="{4148A7A1-8FB0-4F77-984D-6C5866FC2FF0}" type="presParOf" srcId="{98D40DE7-0EA0-4A6F-BDCE-A91572C50195}" destId="{2847506B-9B78-452C-850D-71D257366360}" srcOrd="2" destOrd="0" presId="urn:microsoft.com/office/officeart/2005/8/layout/hProcess7"/>
    <dgm:cxn modelId="{BA30CB73-78BE-4DEB-8464-AADAB46BE00C}" type="presParOf" srcId="{6466C204-D188-4CF1-9A9D-57BBD3E29A02}" destId="{ED0DD214-862F-43D7-8CD8-6BF29158DBAA}" srcOrd="1" destOrd="0" presId="urn:microsoft.com/office/officeart/2005/8/layout/hProcess7"/>
    <dgm:cxn modelId="{DD32993D-CDB0-43DA-A77F-AEF70BAC878D}" type="presParOf" srcId="{6466C204-D188-4CF1-9A9D-57BBD3E29A02}" destId="{9BE7A642-6A32-4676-AB34-A32BCF8E8A9F}" srcOrd="2" destOrd="0" presId="urn:microsoft.com/office/officeart/2005/8/layout/hProcess7"/>
    <dgm:cxn modelId="{D70A15D5-DB69-46D2-9699-B95BDFC75861}" type="presParOf" srcId="{9BE7A642-6A32-4676-AB34-A32BCF8E8A9F}" destId="{850BD456-F9C0-4208-9199-43E7C44D0FC2}" srcOrd="0" destOrd="0" presId="urn:microsoft.com/office/officeart/2005/8/layout/hProcess7"/>
    <dgm:cxn modelId="{ACEC4D5A-7B12-4CCC-B7FA-58B91FF63C4C}" type="presParOf" srcId="{9BE7A642-6A32-4676-AB34-A32BCF8E8A9F}" destId="{63C9FC2B-7BAD-4CA7-93FE-90FD894B3B4E}" srcOrd="1" destOrd="0" presId="urn:microsoft.com/office/officeart/2005/8/layout/hProcess7"/>
    <dgm:cxn modelId="{637E1C05-D506-4952-B360-EBC31C89CA28}" type="presParOf" srcId="{9BE7A642-6A32-4676-AB34-A32BCF8E8A9F}" destId="{53ED6C8B-4441-423B-BD22-0FED25635184}" srcOrd="2" destOrd="0" presId="urn:microsoft.com/office/officeart/2005/8/layout/hProcess7"/>
    <dgm:cxn modelId="{20621B75-762B-4ED7-B41B-B17FEE7A747B}" type="presParOf" srcId="{6466C204-D188-4CF1-9A9D-57BBD3E29A02}" destId="{A08CE941-B905-4BFD-96D7-0286E46C2D60}" srcOrd="3" destOrd="0" presId="urn:microsoft.com/office/officeart/2005/8/layout/hProcess7"/>
    <dgm:cxn modelId="{10EAD819-EC37-4B5F-8B33-B850415646C9}" type="presParOf" srcId="{6466C204-D188-4CF1-9A9D-57BBD3E29A02}" destId="{E002165E-F921-4FF0-BA12-DB0FAAE04DE0}" srcOrd="4" destOrd="0" presId="urn:microsoft.com/office/officeart/2005/8/layout/hProcess7"/>
    <dgm:cxn modelId="{E93E22E3-C9AB-4363-877D-E3791C1DC8A0}" type="presParOf" srcId="{E002165E-F921-4FF0-BA12-DB0FAAE04DE0}" destId="{6077EE39-16E1-4CFD-834E-67468549FDCC}" srcOrd="0" destOrd="0" presId="urn:microsoft.com/office/officeart/2005/8/layout/hProcess7"/>
    <dgm:cxn modelId="{026FF424-9594-44B8-8D28-C32272F0790E}" type="presParOf" srcId="{E002165E-F921-4FF0-BA12-DB0FAAE04DE0}" destId="{079B1877-E73B-4DF9-9420-92C508D9377B}" srcOrd="1" destOrd="0" presId="urn:microsoft.com/office/officeart/2005/8/layout/hProcess7"/>
    <dgm:cxn modelId="{AFB917C9-31A8-4A17-83C8-9F1F35F5A098}" type="presParOf" srcId="{E002165E-F921-4FF0-BA12-DB0FAAE04DE0}" destId="{F2469469-2088-4C70-B7E8-2A059C7E2871}" srcOrd="2" destOrd="0" presId="urn:microsoft.com/office/officeart/2005/8/layout/hProcess7"/>
    <dgm:cxn modelId="{714EFD9B-82C7-4987-93AA-2F1104B03507}" type="presParOf" srcId="{6466C204-D188-4CF1-9A9D-57BBD3E29A02}" destId="{86D72325-ABEA-414C-BC2E-D890CAFB8AFB}" srcOrd="5" destOrd="0" presId="urn:microsoft.com/office/officeart/2005/8/layout/hProcess7"/>
    <dgm:cxn modelId="{28254933-3B75-4545-8672-2771D68DA81D}" type="presParOf" srcId="{6466C204-D188-4CF1-9A9D-57BBD3E29A02}" destId="{B91CBCAF-489E-4A14-B9D0-C5A51A75F8F8}" srcOrd="6" destOrd="0" presId="urn:microsoft.com/office/officeart/2005/8/layout/hProcess7"/>
    <dgm:cxn modelId="{79758D5A-6AE2-42CB-8976-D30D2535C5BB}" type="presParOf" srcId="{B91CBCAF-489E-4A14-B9D0-C5A51A75F8F8}" destId="{A7AF5E60-BA09-4BFF-83BE-FC6405B05F75}" srcOrd="0" destOrd="0" presId="urn:microsoft.com/office/officeart/2005/8/layout/hProcess7"/>
    <dgm:cxn modelId="{2A2AA52E-47EE-42D0-B14C-23B080E12546}" type="presParOf" srcId="{B91CBCAF-489E-4A14-B9D0-C5A51A75F8F8}" destId="{1EC9AAF6-8BDE-4E3E-8D14-8F21B5BC2E36}" srcOrd="1" destOrd="0" presId="urn:microsoft.com/office/officeart/2005/8/layout/hProcess7"/>
    <dgm:cxn modelId="{298BCC6F-A9FE-45AD-8753-DB8EF6FFA401}" type="presParOf" srcId="{B91CBCAF-489E-4A14-B9D0-C5A51A75F8F8}" destId="{F3BBAF9E-4528-4BA3-9E68-EC1654392A18}" srcOrd="2" destOrd="0" presId="urn:microsoft.com/office/officeart/2005/8/layout/hProcess7"/>
    <dgm:cxn modelId="{6E5DA866-2589-4934-A28A-64AA5C0E095A}" type="presParOf" srcId="{6466C204-D188-4CF1-9A9D-57BBD3E29A02}" destId="{89E3E755-3C0A-4CE4-B502-CBF6AFCE614A}" srcOrd="7" destOrd="0" presId="urn:microsoft.com/office/officeart/2005/8/layout/hProcess7"/>
    <dgm:cxn modelId="{FF649AEB-4294-4A2C-BEB3-34480021C4F4}" type="presParOf" srcId="{6466C204-D188-4CF1-9A9D-57BBD3E29A02}" destId="{00965412-1CAA-4E26-90CA-A212BC255369}" srcOrd="8" destOrd="0" presId="urn:microsoft.com/office/officeart/2005/8/layout/hProcess7"/>
    <dgm:cxn modelId="{9E051FB5-5C88-4EDE-8499-75A0C2A030CA}" type="presParOf" srcId="{00965412-1CAA-4E26-90CA-A212BC255369}" destId="{BEF5AEAA-DA95-47F3-96A5-7768E053C1CE}" srcOrd="0" destOrd="0" presId="urn:microsoft.com/office/officeart/2005/8/layout/hProcess7"/>
    <dgm:cxn modelId="{53E59897-CBB3-4519-BE44-8D18C5AA0E94}" type="presParOf" srcId="{00965412-1CAA-4E26-90CA-A212BC255369}" destId="{3CF504CF-74D5-4CA9-A333-45511D8A061B}" srcOrd="1" destOrd="0" presId="urn:microsoft.com/office/officeart/2005/8/layout/hProcess7"/>
    <dgm:cxn modelId="{716F2DBF-BF7C-4F80-9508-9082773E4697}" type="presParOf" srcId="{00965412-1CAA-4E26-90CA-A212BC255369}" destId="{D9BC93AD-6AB2-4ACD-8CD1-9F97B18468C8}"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CF25B2-D047-4A77-9DBF-19DF8DE75605}" type="doc">
      <dgm:prSet loTypeId="urn:microsoft.com/office/officeart/2005/8/layout/radial1" loCatId="cycle" qsTypeId="urn:microsoft.com/office/officeart/2005/8/quickstyle/simple1" qsCatId="simple" csTypeId="urn:microsoft.com/office/officeart/2005/8/colors/accent4_4" csCatId="accent4" phldr="1"/>
      <dgm:spPr/>
      <dgm:t>
        <a:bodyPr/>
        <a:lstStyle/>
        <a:p>
          <a:endParaRPr lang="en-US"/>
        </a:p>
      </dgm:t>
    </dgm:pt>
    <dgm:pt modelId="{2D540B9F-42CB-4350-A868-2B576AB33A51}">
      <dgm:prSet phldrT="[Text]"/>
      <dgm:spPr/>
      <dgm:t>
        <a:bodyPr/>
        <a:lstStyle/>
        <a:p>
          <a:r>
            <a:rPr lang="en-US" dirty="0" smtClean="0"/>
            <a:t>Site Supervisor</a:t>
          </a:r>
          <a:endParaRPr lang="en-US" dirty="0"/>
        </a:p>
      </dgm:t>
    </dgm:pt>
    <dgm:pt modelId="{4DBE914B-2891-49CC-BD08-F1A989232A2F}" type="parTrans" cxnId="{7CB6431A-B065-4507-B9CF-D262B60B79F2}">
      <dgm:prSet/>
      <dgm:spPr/>
      <dgm:t>
        <a:bodyPr/>
        <a:lstStyle/>
        <a:p>
          <a:endParaRPr lang="en-US"/>
        </a:p>
      </dgm:t>
    </dgm:pt>
    <dgm:pt modelId="{8D27FFDC-DA41-4F60-B3E4-5921CDECAFD0}" type="sibTrans" cxnId="{7CB6431A-B065-4507-B9CF-D262B60B79F2}">
      <dgm:prSet/>
      <dgm:spPr/>
      <dgm:t>
        <a:bodyPr/>
        <a:lstStyle/>
        <a:p>
          <a:endParaRPr lang="en-US"/>
        </a:p>
      </dgm:t>
    </dgm:pt>
    <dgm:pt modelId="{58945E48-8A9C-415F-8076-3FEEA623E813}">
      <dgm:prSet phldrT="[Text]"/>
      <dgm:spPr/>
      <dgm:t>
        <a:bodyPr/>
        <a:lstStyle/>
        <a:p>
          <a:endParaRPr lang="en-US" dirty="0"/>
        </a:p>
      </dgm:t>
    </dgm:pt>
    <dgm:pt modelId="{500402DD-01CD-4CFD-83B6-30D7781FDB0B}" type="parTrans" cxnId="{60452938-1119-49E9-9FB3-A11925AA4109}">
      <dgm:prSet/>
      <dgm:spPr/>
      <dgm:t>
        <a:bodyPr/>
        <a:lstStyle/>
        <a:p>
          <a:endParaRPr lang="en-US"/>
        </a:p>
      </dgm:t>
    </dgm:pt>
    <dgm:pt modelId="{16137FE4-A7CD-47A4-81A0-ECF219AB45E4}" type="sibTrans" cxnId="{60452938-1119-49E9-9FB3-A11925AA4109}">
      <dgm:prSet/>
      <dgm:spPr/>
      <dgm:t>
        <a:bodyPr/>
        <a:lstStyle/>
        <a:p>
          <a:endParaRPr lang="en-US"/>
        </a:p>
      </dgm:t>
    </dgm:pt>
    <dgm:pt modelId="{79BCC255-F63A-44A2-A236-41AA5D373C6B}">
      <dgm:prSet phldrT="[Text]"/>
      <dgm:spPr/>
      <dgm:t>
        <a:bodyPr/>
        <a:lstStyle/>
        <a:p>
          <a:endParaRPr lang="en-US"/>
        </a:p>
      </dgm:t>
    </dgm:pt>
    <dgm:pt modelId="{C7C76634-5320-495C-987A-3489BDA15322}" type="parTrans" cxnId="{31938137-2FA7-45E2-9B73-8F695F806970}">
      <dgm:prSet/>
      <dgm:spPr/>
      <dgm:t>
        <a:bodyPr/>
        <a:lstStyle/>
        <a:p>
          <a:endParaRPr lang="en-US"/>
        </a:p>
      </dgm:t>
    </dgm:pt>
    <dgm:pt modelId="{CAEFC1E6-147C-45DA-BC84-046346E4ACEE}" type="sibTrans" cxnId="{31938137-2FA7-45E2-9B73-8F695F806970}">
      <dgm:prSet/>
      <dgm:spPr/>
      <dgm:t>
        <a:bodyPr/>
        <a:lstStyle/>
        <a:p>
          <a:endParaRPr lang="en-US"/>
        </a:p>
      </dgm:t>
    </dgm:pt>
    <dgm:pt modelId="{7A6C5068-3399-4D07-86A8-055D1B8F1726}">
      <dgm:prSet phldrT="[Text]"/>
      <dgm:spPr/>
      <dgm:t>
        <a:bodyPr/>
        <a:lstStyle/>
        <a:p>
          <a:r>
            <a:rPr lang="en-US" dirty="0" smtClean="0"/>
            <a:t>Length of Agreement</a:t>
          </a:r>
          <a:endParaRPr lang="en-US" dirty="0"/>
        </a:p>
      </dgm:t>
    </dgm:pt>
    <dgm:pt modelId="{7141C0CD-6C1F-451B-9725-367E4C3C0EF5}" type="parTrans" cxnId="{0513BB35-849B-4581-BE31-64437E32C5F0}">
      <dgm:prSet/>
      <dgm:spPr/>
      <dgm:t>
        <a:bodyPr/>
        <a:lstStyle/>
        <a:p>
          <a:endParaRPr lang="en-US" dirty="0"/>
        </a:p>
      </dgm:t>
    </dgm:pt>
    <dgm:pt modelId="{66002CB4-642D-456C-867B-319A320696D3}" type="sibTrans" cxnId="{0513BB35-849B-4581-BE31-64437E32C5F0}">
      <dgm:prSet/>
      <dgm:spPr/>
      <dgm:t>
        <a:bodyPr/>
        <a:lstStyle/>
        <a:p>
          <a:endParaRPr lang="en-US"/>
        </a:p>
      </dgm:t>
    </dgm:pt>
    <dgm:pt modelId="{87F7150F-C4D3-4306-849A-C359AED469D4}">
      <dgm:prSet phldrT="[Text]"/>
      <dgm:spPr/>
      <dgm:t>
        <a:bodyPr/>
        <a:lstStyle/>
        <a:p>
          <a:r>
            <a:rPr lang="en-US" dirty="0" smtClean="0"/>
            <a:t>Grantee Responsibilities</a:t>
          </a:r>
          <a:endParaRPr lang="en-US" dirty="0"/>
        </a:p>
      </dgm:t>
    </dgm:pt>
    <dgm:pt modelId="{09BB1BD3-4944-4F45-A596-E94FE1CC9CB8}" type="parTrans" cxnId="{B778964C-AF17-4933-9130-27DA5EBD86C5}">
      <dgm:prSet/>
      <dgm:spPr/>
      <dgm:t>
        <a:bodyPr/>
        <a:lstStyle/>
        <a:p>
          <a:endParaRPr lang="en-US" dirty="0"/>
        </a:p>
      </dgm:t>
    </dgm:pt>
    <dgm:pt modelId="{7AD4B6FA-219B-4F01-A82E-05434F518593}" type="sibTrans" cxnId="{B778964C-AF17-4933-9130-27DA5EBD86C5}">
      <dgm:prSet/>
      <dgm:spPr/>
      <dgm:t>
        <a:bodyPr/>
        <a:lstStyle/>
        <a:p>
          <a:endParaRPr lang="en-US"/>
        </a:p>
      </dgm:t>
    </dgm:pt>
    <dgm:pt modelId="{B37B6437-166E-455D-87C7-90EC07EA5562}">
      <dgm:prSet phldrT="[Text]"/>
      <dgm:spPr/>
      <dgm:t>
        <a:bodyPr/>
        <a:lstStyle/>
        <a:p>
          <a:r>
            <a:rPr lang="en-US" b="1" dirty="0" smtClean="0"/>
            <a:t>Site Responsibilities</a:t>
          </a:r>
          <a:endParaRPr lang="en-US" b="1" dirty="0"/>
        </a:p>
      </dgm:t>
    </dgm:pt>
    <dgm:pt modelId="{1BE43AC5-BDC3-4DFF-87E9-4BE9DD7F9B6F}" type="parTrans" cxnId="{391155DB-3791-4A69-ABA3-2A70FCE5FECC}">
      <dgm:prSet/>
      <dgm:spPr/>
      <dgm:t>
        <a:bodyPr/>
        <a:lstStyle/>
        <a:p>
          <a:endParaRPr lang="en-US" dirty="0"/>
        </a:p>
      </dgm:t>
    </dgm:pt>
    <dgm:pt modelId="{2513D46F-C1F9-455E-8AC1-0B829309772B}" type="sibTrans" cxnId="{391155DB-3791-4A69-ABA3-2A70FCE5FECC}">
      <dgm:prSet/>
      <dgm:spPr/>
      <dgm:t>
        <a:bodyPr/>
        <a:lstStyle/>
        <a:p>
          <a:endParaRPr lang="en-US"/>
        </a:p>
      </dgm:t>
    </dgm:pt>
    <dgm:pt modelId="{D0110C57-AF13-4038-8A44-665E90508AB3}">
      <dgm:prSet phldrT="[Text]"/>
      <dgm:spPr/>
      <dgm:t>
        <a:bodyPr/>
        <a:lstStyle/>
        <a:p>
          <a:r>
            <a:rPr lang="en-US" dirty="0" smtClean="0"/>
            <a:t>Member Position Description</a:t>
          </a:r>
          <a:endParaRPr lang="en-US" dirty="0"/>
        </a:p>
      </dgm:t>
    </dgm:pt>
    <dgm:pt modelId="{96A0024F-CB04-4150-B560-58A08F52B2B1}" type="parTrans" cxnId="{9B92B6D6-87B6-4042-B39C-FD862E33DD61}">
      <dgm:prSet/>
      <dgm:spPr/>
      <dgm:t>
        <a:bodyPr/>
        <a:lstStyle/>
        <a:p>
          <a:endParaRPr lang="en-US" dirty="0"/>
        </a:p>
      </dgm:t>
    </dgm:pt>
    <dgm:pt modelId="{8C3AB97E-B13C-470F-9652-F7630CA25F49}" type="sibTrans" cxnId="{9B92B6D6-87B6-4042-B39C-FD862E33DD61}">
      <dgm:prSet/>
      <dgm:spPr/>
      <dgm:t>
        <a:bodyPr/>
        <a:lstStyle/>
        <a:p>
          <a:endParaRPr lang="en-US"/>
        </a:p>
      </dgm:t>
    </dgm:pt>
    <dgm:pt modelId="{ADC5BF1E-15E3-4C79-85FF-B7A83E303E87}">
      <dgm:prSet phldrT="[Text]"/>
      <dgm:spPr/>
      <dgm:t>
        <a:bodyPr/>
        <a:lstStyle/>
        <a:p>
          <a:r>
            <a:rPr lang="en-US" dirty="0" smtClean="0"/>
            <a:t>Policies and Regulations</a:t>
          </a:r>
          <a:endParaRPr lang="en-US" dirty="0"/>
        </a:p>
      </dgm:t>
    </dgm:pt>
    <dgm:pt modelId="{FCC1DC92-5A49-4A8C-AF26-EFB6539B725C}" type="sibTrans" cxnId="{34DACE36-59AA-4B0E-AA33-3D120B30AB81}">
      <dgm:prSet/>
      <dgm:spPr/>
      <dgm:t>
        <a:bodyPr/>
        <a:lstStyle/>
        <a:p>
          <a:endParaRPr lang="en-US"/>
        </a:p>
      </dgm:t>
    </dgm:pt>
    <dgm:pt modelId="{2F00924F-94A3-4802-91C2-F62267C2036E}" type="parTrans" cxnId="{34DACE36-59AA-4B0E-AA33-3D120B30AB81}">
      <dgm:prSet/>
      <dgm:spPr/>
      <dgm:t>
        <a:bodyPr/>
        <a:lstStyle/>
        <a:p>
          <a:endParaRPr lang="en-US" dirty="0"/>
        </a:p>
      </dgm:t>
    </dgm:pt>
    <dgm:pt modelId="{09A1DE09-7587-456F-8317-9BC528329501}" type="pres">
      <dgm:prSet presAssocID="{66CF25B2-D047-4A77-9DBF-19DF8DE75605}" presName="cycle" presStyleCnt="0">
        <dgm:presLayoutVars>
          <dgm:chMax val="1"/>
          <dgm:dir/>
          <dgm:animLvl val="ctr"/>
          <dgm:resizeHandles val="exact"/>
        </dgm:presLayoutVars>
      </dgm:prSet>
      <dgm:spPr/>
      <dgm:t>
        <a:bodyPr/>
        <a:lstStyle/>
        <a:p>
          <a:endParaRPr lang="en-US"/>
        </a:p>
      </dgm:t>
    </dgm:pt>
    <dgm:pt modelId="{9F532982-1FF8-4A82-9271-58236AE3D1B2}" type="pres">
      <dgm:prSet presAssocID="{2D540B9F-42CB-4350-A868-2B576AB33A51}" presName="centerShape" presStyleLbl="node0" presStyleIdx="0" presStyleCnt="1"/>
      <dgm:spPr/>
      <dgm:t>
        <a:bodyPr/>
        <a:lstStyle/>
        <a:p>
          <a:endParaRPr lang="en-US"/>
        </a:p>
      </dgm:t>
    </dgm:pt>
    <dgm:pt modelId="{D87C62B9-695C-4069-A950-2A7570C3A852}" type="pres">
      <dgm:prSet presAssocID="{7141C0CD-6C1F-451B-9725-367E4C3C0EF5}" presName="Name9" presStyleLbl="parChTrans1D2" presStyleIdx="0" presStyleCnt="5"/>
      <dgm:spPr/>
      <dgm:t>
        <a:bodyPr/>
        <a:lstStyle/>
        <a:p>
          <a:endParaRPr lang="en-US"/>
        </a:p>
      </dgm:t>
    </dgm:pt>
    <dgm:pt modelId="{0BAD510B-80FE-41FE-8AAD-D192BA2ED458}" type="pres">
      <dgm:prSet presAssocID="{7141C0CD-6C1F-451B-9725-367E4C3C0EF5}" presName="connTx" presStyleLbl="parChTrans1D2" presStyleIdx="0" presStyleCnt="5"/>
      <dgm:spPr/>
      <dgm:t>
        <a:bodyPr/>
        <a:lstStyle/>
        <a:p>
          <a:endParaRPr lang="en-US"/>
        </a:p>
      </dgm:t>
    </dgm:pt>
    <dgm:pt modelId="{BC7E33B7-C79A-4F51-A16A-EB48E81D9779}" type="pres">
      <dgm:prSet presAssocID="{7A6C5068-3399-4D07-86A8-055D1B8F1726}" presName="node" presStyleLbl="node1" presStyleIdx="0" presStyleCnt="5">
        <dgm:presLayoutVars>
          <dgm:bulletEnabled val="1"/>
        </dgm:presLayoutVars>
      </dgm:prSet>
      <dgm:spPr/>
      <dgm:t>
        <a:bodyPr/>
        <a:lstStyle/>
        <a:p>
          <a:endParaRPr lang="en-US"/>
        </a:p>
      </dgm:t>
    </dgm:pt>
    <dgm:pt modelId="{7097306A-3BBA-452F-A827-43A8D260B093}" type="pres">
      <dgm:prSet presAssocID="{09BB1BD3-4944-4F45-A596-E94FE1CC9CB8}" presName="Name9" presStyleLbl="parChTrans1D2" presStyleIdx="1" presStyleCnt="5"/>
      <dgm:spPr/>
      <dgm:t>
        <a:bodyPr/>
        <a:lstStyle/>
        <a:p>
          <a:endParaRPr lang="en-US"/>
        </a:p>
      </dgm:t>
    </dgm:pt>
    <dgm:pt modelId="{BC13EF3F-B2AB-46C8-972E-65BB39426EE2}" type="pres">
      <dgm:prSet presAssocID="{09BB1BD3-4944-4F45-A596-E94FE1CC9CB8}" presName="connTx" presStyleLbl="parChTrans1D2" presStyleIdx="1" presStyleCnt="5"/>
      <dgm:spPr/>
      <dgm:t>
        <a:bodyPr/>
        <a:lstStyle/>
        <a:p>
          <a:endParaRPr lang="en-US"/>
        </a:p>
      </dgm:t>
    </dgm:pt>
    <dgm:pt modelId="{D39E2048-8193-48A3-82DC-436D3BA93BE4}" type="pres">
      <dgm:prSet presAssocID="{87F7150F-C4D3-4306-849A-C359AED469D4}" presName="node" presStyleLbl="node1" presStyleIdx="1" presStyleCnt="5">
        <dgm:presLayoutVars>
          <dgm:bulletEnabled val="1"/>
        </dgm:presLayoutVars>
      </dgm:prSet>
      <dgm:spPr/>
      <dgm:t>
        <a:bodyPr/>
        <a:lstStyle/>
        <a:p>
          <a:endParaRPr lang="en-US"/>
        </a:p>
      </dgm:t>
    </dgm:pt>
    <dgm:pt modelId="{DF724907-6265-4A66-B3AB-CC047229633B}" type="pres">
      <dgm:prSet presAssocID="{2F00924F-94A3-4802-91C2-F62267C2036E}" presName="Name9" presStyleLbl="parChTrans1D2" presStyleIdx="2" presStyleCnt="5"/>
      <dgm:spPr/>
      <dgm:t>
        <a:bodyPr/>
        <a:lstStyle/>
        <a:p>
          <a:endParaRPr lang="en-US"/>
        </a:p>
      </dgm:t>
    </dgm:pt>
    <dgm:pt modelId="{54461CC6-9185-459E-9319-F06FB0E835DA}" type="pres">
      <dgm:prSet presAssocID="{2F00924F-94A3-4802-91C2-F62267C2036E}" presName="connTx" presStyleLbl="parChTrans1D2" presStyleIdx="2" presStyleCnt="5"/>
      <dgm:spPr/>
      <dgm:t>
        <a:bodyPr/>
        <a:lstStyle/>
        <a:p>
          <a:endParaRPr lang="en-US"/>
        </a:p>
      </dgm:t>
    </dgm:pt>
    <dgm:pt modelId="{420C6D59-1DBF-4DA2-92D4-AB19C7E4FB65}" type="pres">
      <dgm:prSet presAssocID="{ADC5BF1E-15E3-4C79-85FF-B7A83E303E87}" presName="node" presStyleLbl="node1" presStyleIdx="2" presStyleCnt="5">
        <dgm:presLayoutVars>
          <dgm:bulletEnabled val="1"/>
        </dgm:presLayoutVars>
      </dgm:prSet>
      <dgm:spPr/>
      <dgm:t>
        <a:bodyPr/>
        <a:lstStyle/>
        <a:p>
          <a:endParaRPr lang="en-US"/>
        </a:p>
      </dgm:t>
    </dgm:pt>
    <dgm:pt modelId="{05DAA0C5-3F01-4B14-86DE-2BC2A77F9F95}" type="pres">
      <dgm:prSet presAssocID="{96A0024F-CB04-4150-B560-58A08F52B2B1}" presName="Name9" presStyleLbl="parChTrans1D2" presStyleIdx="3" presStyleCnt="5"/>
      <dgm:spPr/>
      <dgm:t>
        <a:bodyPr/>
        <a:lstStyle/>
        <a:p>
          <a:endParaRPr lang="en-US"/>
        </a:p>
      </dgm:t>
    </dgm:pt>
    <dgm:pt modelId="{E3603182-BE48-450D-8AE9-20120A6F2A1C}" type="pres">
      <dgm:prSet presAssocID="{96A0024F-CB04-4150-B560-58A08F52B2B1}" presName="connTx" presStyleLbl="parChTrans1D2" presStyleIdx="3" presStyleCnt="5"/>
      <dgm:spPr/>
      <dgm:t>
        <a:bodyPr/>
        <a:lstStyle/>
        <a:p>
          <a:endParaRPr lang="en-US"/>
        </a:p>
      </dgm:t>
    </dgm:pt>
    <dgm:pt modelId="{F080C739-C5BB-45CA-8715-5CD3EBAA864D}" type="pres">
      <dgm:prSet presAssocID="{D0110C57-AF13-4038-8A44-665E90508AB3}" presName="node" presStyleLbl="node1" presStyleIdx="3" presStyleCnt="5">
        <dgm:presLayoutVars>
          <dgm:bulletEnabled val="1"/>
        </dgm:presLayoutVars>
      </dgm:prSet>
      <dgm:spPr/>
      <dgm:t>
        <a:bodyPr/>
        <a:lstStyle/>
        <a:p>
          <a:endParaRPr lang="en-US"/>
        </a:p>
      </dgm:t>
    </dgm:pt>
    <dgm:pt modelId="{9E249D2F-F5BE-4F28-9686-3C76B87B680F}" type="pres">
      <dgm:prSet presAssocID="{1BE43AC5-BDC3-4DFF-87E9-4BE9DD7F9B6F}" presName="Name9" presStyleLbl="parChTrans1D2" presStyleIdx="4" presStyleCnt="5"/>
      <dgm:spPr/>
      <dgm:t>
        <a:bodyPr/>
        <a:lstStyle/>
        <a:p>
          <a:endParaRPr lang="en-US"/>
        </a:p>
      </dgm:t>
    </dgm:pt>
    <dgm:pt modelId="{156D9089-F643-4CCA-B14D-B8015803CBA5}" type="pres">
      <dgm:prSet presAssocID="{1BE43AC5-BDC3-4DFF-87E9-4BE9DD7F9B6F}" presName="connTx" presStyleLbl="parChTrans1D2" presStyleIdx="4" presStyleCnt="5"/>
      <dgm:spPr/>
      <dgm:t>
        <a:bodyPr/>
        <a:lstStyle/>
        <a:p>
          <a:endParaRPr lang="en-US"/>
        </a:p>
      </dgm:t>
    </dgm:pt>
    <dgm:pt modelId="{2D5C61D8-ACE2-4B49-AAE9-72A94AE4B95D}" type="pres">
      <dgm:prSet presAssocID="{B37B6437-166E-455D-87C7-90EC07EA5562}" presName="node" presStyleLbl="node1" presStyleIdx="4" presStyleCnt="5">
        <dgm:presLayoutVars>
          <dgm:bulletEnabled val="1"/>
        </dgm:presLayoutVars>
      </dgm:prSet>
      <dgm:spPr/>
      <dgm:t>
        <a:bodyPr/>
        <a:lstStyle/>
        <a:p>
          <a:endParaRPr lang="en-US"/>
        </a:p>
      </dgm:t>
    </dgm:pt>
  </dgm:ptLst>
  <dgm:cxnLst>
    <dgm:cxn modelId="{F817109E-D7FD-4E4D-BCCC-F03C21D0EF68}" type="presOf" srcId="{D0110C57-AF13-4038-8A44-665E90508AB3}" destId="{F080C739-C5BB-45CA-8715-5CD3EBAA864D}" srcOrd="0" destOrd="0" presId="urn:microsoft.com/office/officeart/2005/8/layout/radial1"/>
    <dgm:cxn modelId="{4AF17589-B60D-442B-802C-26B357C55451}" type="presOf" srcId="{7141C0CD-6C1F-451B-9725-367E4C3C0EF5}" destId="{D87C62B9-695C-4069-A950-2A7570C3A852}" srcOrd="0" destOrd="0" presId="urn:microsoft.com/office/officeart/2005/8/layout/radial1"/>
    <dgm:cxn modelId="{B9276569-99A8-4E65-8079-15E2D3A125AB}" type="presOf" srcId="{09BB1BD3-4944-4F45-A596-E94FE1CC9CB8}" destId="{7097306A-3BBA-452F-A827-43A8D260B093}" srcOrd="0" destOrd="0" presId="urn:microsoft.com/office/officeart/2005/8/layout/radial1"/>
    <dgm:cxn modelId="{7CB6431A-B065-4507-B9CF-D262B60B79F2}" srcId="{66CF25B2-D047-4A77-9DBF-19DF8DE75605}" destId="{2D540B9F-42CB-4350-A868-2B576AB33A51}" srcOrd="0" destOrd="0" parTransId="{4DBE914B-2891-49CC-BD08-F1A989232A2F}" sibTransId="{8D27FFDC-DA41-4F60-B3E4-5921CDECAFD0}"/>
    <dgm:cxn modelId="{BDAF2064-4EC5-49E3-A5E6-BC8E0042F006}" type="presOf" srcId="{B37B6437-166E-455D-87C7-90EC07EA5562}" destId="{2D5C61D8-ACE2-4B49-AAE9-72A94AE4B95D}" srcOrd="0" destOrd="0" presId="urn:microsoft.com/office/officeart/2005/8/layout/radial1"/>
    <dgm:cxn modelId="{9B92B6D6-87B6-4042-B39C-FD862E33DD61}" srcId="{2D540B9F-42CB-4350-A868-2B576AB33A51}" destId="{D0110C57-AF13-4038-8A44-665E90508AB3}" srcOrd="3" destOrd="0" parTransId="{96A0024F-CB04-4150-B560-58A08F52B2B1}" sibTransId="{8C3AB97E-B13C-470F-9652-F7630CA25F49}"/>
    <dgm:cxn modelId="{449CE653-6A21-4D3A-A5B4-6226ACB40D29}" type="presOf" srcId="{1BE43AC5-BDC3-4DFF-87E9-4BE9DD7F9B6F}" destId="{9E249D2F-F5BE-4F28-9686-3C76B87B680F}" srcOrd="0" destOrd="0" presId="urn:microsoft.com/office/officeart/2005/8/layout/radial1"/>
    <dgm:cxn modelId="{34DACE36-59AA-4B0E-AA33-3D120B30AB81}" srcId="{2D540B9F-42CB-4350-A868-2B576AB33A51}" destId="{ADC5BF1E-15E3-4C79-85FF-B7A83E303E87}" srcOrd="2" destOrd="0" parTransId="{2F00924F-94A3-4802-91C2-F62267C2036E}" sibTransId="{FCC1DC92-5A49-4A8C-AF26-EFB6539B725C}"/>
    <dgm:cxn modelId="{1CBD8C98-B740-4E51-AD83-B4C9090E0D25}" type="presOf" srcId="{2F00924F-94A3-4802-91C2-F62267C2036E}" destId="{DF724907-6265-4A66-B3AB-CC047229633B}" srcOrd="0" destOrd="0" presId="urn:microsoft.com/office/officeart/2005/8/layout/radial1"/>
    <dgm:cxn modelId="{890B029F-8866-42C8-8ABF-F637D2D93BDE}" type="presOf" srcId="{96A0024F-CB04-4150-B560-58A08F52B2B1}" destId="{E3603182-BE48-450D-8AE9-20120A6F2A1C}" srcOrd="1" destOrd="0" presId="urn:microsoft.com/office/officeart/2005/8/layout/radial1"/>
    <dgm:cxn modelId="{1313AEFC-2B15-4F80-B8B2-188E385E4773}" type="presOf" srcId="{66CF25B2-D047-4A77-9DBF-19DF8DE75605}" destId="{09A1DE09-7587-456F-8317-9BC528329501}" srcOrd="0" destOrd="0" presId="urn:microsoft.com/office/officeart/2005/8/layout/radial1"/>
    <dgm:cxn modelId="{A2C8EBE0-02C7-4BDE-84A5-6FA1884F2162}" type="presOf" srcId="{7A6C5068-3399-4D07-86A8-055D1B8F1726}" destId="{BC7E33B7-C79A-4F51-A16A-EB48E81D9779}" srcOrd="0" destOrd="0" presId="urn:microsoft.com/office/officeart/2005/8/layout/radial1"/>
    <dgm:cxn modelId="{0513BB35-849B-4581-BE31-64437E32C5F0}" srcId="{2D540B9F-42CB-4350-A868-2B576AB33A51}" destId="{7A6C5068-3399-4D07-86A8-055D1B8F1726}" srcOrd="0" destOrd="0" parTransId="{7141C0CD-6C1F-451B-9725-367E4C3C0EF5}" sibTransId="{66002CB4-642D-456C-867B-319A320696D3}"/>
    <dgm:cxn modelId="{0B9C9ED5-922C-49DB-9F59-680DF527EECC}" type="presOf" srcId="{96A0024F-CB04-4150-B560-58A08F52B2B1}" destId="{05DAA0C5-3F01-4B14-86DE-2BC2A77F9F95}" srcOrd="0" destOrd="0" presId="urn:microsoft.com/office/officeart/2005/8/layout/radial1"/>
    <dgm:cxn modelId="{21E084FC-6B63-4CC5-AA61-90FE8DE8207B}" type="presOf" srcId="{09BB1BD3-4944-4F45-A596-E94FE1CC9CB8}" destId="{BC13EF3F-B2AB-46C8-972E-65BB39426EE2}" srcOrd="1" destOrd="0" presId="urn:microsoft.com/office/officeart/2005/8/layout/radial1"/>
    <dgm:cxn modelId="{91127868-7BD9-4677-A717-D93ED39D63FE}" type="presOf" srcId="{2D540B9F-42CB-4350-A868-2B576AB33A51}" destId="{9F532982-1FF8-4A82-9271-58236AE3D1B2}" srcOrd="0" destOrd="0" presId="urn:microsoft.com/office/officeart/2005/8/layout/radial1"/>
    <dgm:cxn modelId="{31938137-2FA7-45E2-9B73-8F695F806970}" srcId="{66CF25B2-D047-4A77-9DBF-19DF8DE75605}" destId="{79BCC255-F63A-44A2-A236-41AA5D373C6B}" srcOrd="2" destOrd="0" parTransId="{C7C76634-5320-495C-987A-3489BDA15322}" sibTransId="{CAEFC1E6-147C-45DA-BC84-046346E4ACEE}"/>
    <dgm:cxn modelId="{391155DB-3791-4A69-ABA3-2A70FCE5FECC}" srcId="{2D540B9F-42CB-4350-A868-2B576AB33A51}" destId="{B37B6437-166E-455D-87C7-90EC07EA5562}" srcOrd="4" destOrd="0" parTransId="{1BE43AC5-BDC3-4DFF-87E9-4BE9DD7F9B6F}" sibTransId="{2513D46F-C1F9-455E-8AC1-0B829309772B}"/>
    <dgm:cxn modelId="{9AC777A7-4BC7-4990-A3AA-17B534615EEC}" type="presOf" srcId="{87F7150F-C4D3-4306-849A-C359AED469D4}" destId="{D39E2048-8193-48A3-82DC-436D3BA93BE4}" srcOrd="0" destOrd="0" presId="urn:microsoft.com/office/officeart/2005/8/layout/radial1"/>
    <dgm:cxn modelId="{60452938-1119-49E9-9FB3-A11925AA4109}" srcId="{66CF25B2-D047-4A77-9DBF-19DF8DE75605}" destId="{58945E48-8A9C-415F-8076-3FEEA623E813}" srcOrd="1" destOrd="0" parTransId="{500402DD-01CD-4CFD-83B6-30D7781FDB0B}" sibTransId="{16137FE4-A7CD-47A4-81A0-ECF219AB45E4}"/>
    <dgm:cxn modelId="{926AA2BD-F599-4A6E-AFF4-7C4DDA6C4713}" type="presOf" srcId="{ADC5BF1E-15E3-4C79-85FF-B7A83E303E87}" destId="{420C6D59-1DBF-4DA2-92D4-AB19C7E4FB65}" srcOrd="0" destOrd="0" presId="urn:microsoft.com/office/officeart/2005/8/layout/radial1"/>
    <dgm:cxn modelId="{26692721-0DAE-4D8A-9127-81C57C55E8FC}" type="presOf" srcId="{2F00924F-94A3-4802-91C2-F62267C2036E}" destId="{54461CC6-9185-459E-9319-F06FB0E835DA}" srcOrd="1" destOrd="0" presId="urn:microsoft.com/office/officeart/2005/8/layout/radial1"/>
    <dgm:cxn modelId="{B778964C-AF17-4933-9130-27DA5EBD86C5}" srcId="{2D540B9F-42CB-4350-A868-2B576AB33A51}" destId="{87F7150F-C4D3-4306-849A-C359AED469D4}" srcOrd="1" destOrd="0" parTransId="{09BB1BD3-4944-4F45-A596-E94FE1CC9CB8}" sibTransId="{7AD4B6FA-219B-4F01-A82E-05434F518593}"/>
    <dgm:cxn modelId="{CE6C2D59-D9B3-4618-9B96-70C5E07EE981}" type="presOf" srcId="{7141C0CD-6C1F-451B-9725-367E4C3C0EF5}" destId="{0BAD510B-80FE-41FE-8AAD-D192BA2ED458}" srcOrd="1" destOrd="0" presId="urn:microsoft.com/office/officeart/2005/8/layout/radial1"/>
    <dgm:cxn modelId="{EDDC6834-84DC-4D43-8B7D-86BBFD4070F9}" type="presOf" srcId="{1BE43AC5-BDC3-4DFF-87E9-4BE9DD7F9B6F}" destId="{156D9089-F643-4CCA-B14D-B8015803CBA5}" srcOrd="1" destOrd="0" presId="urn:microsoft.com/office/officeart/2005/8/layout/radial1"/>
    <dgm:cxn modelId="{3416F4A5-D61E-4219-B2DB-3D7DBD9E25D0}" type="presParOf" srcId="{09A1DE09-7587-456F-8317-9BC528329501}" destId="{9F532982-1FF8-4A82-9271-58236AE3D1B2}" srcOrd="0" destOrd="0" presId="urn:microsoft.com/office/officeart/2005/8/layout/radial1"/>
    <dgm:cxn modelId="{EA41A964-2A2F-4E59-B812-0F1F27AB0AB4}" type="presParOf" srcId="{09A1DE09-7587-456F-8317-9BC528329501}" destId="{D87C62B9-695C-4069-A950-2A7570C3A852}" srcOrd="1" destOrd="0" presId="urn:microsoft.com/office/officeart/2005/8/layout/radial1"/>
    <dgm:cxn modelId="{C3AC6C7C-06AC-4D74-AAAB-E212FC50E55E}" type="presParOf" srcId="{D87C62B9-695C-4069-A950-2A7570C3A852}" destId="{0BAD510B-80FE-41FE-8AAD-D192BA2ED458}" srcOrd="0" destOrd="0" presId="urn:microsoft.com/office/officeart/2005/8/layout/radial1"/>
    <dgm:cxn modelId="{FB287AC7-ED06-49AD-BDA7-E92905EEE466}" type="presParOf" srcId="{09A1DE09-7587-456F-8317-9BC528329501}" destId="{BC7E33B7-C79A-4F51-A16A-EB48E81D9779}" srcOrd="2" destOrd="0" presId="urn:microsoft.com/office/officeart/2005/8/layout/radial1"/>
    <dgm:cxn modelId="{10E45E7D-1889-4275-AAE4-EB246BFD7605}" type="presParOf" srcId="{09A1DE09-7587-456F-8317-9BC528329501}" destId="{7097306A-3BBA-452F-A827-43A8D260B093}" srcOrd="3" destOrd="0" presId="urn:microsoft.com/office/officeart/2005/8/layout/radial1"/>
    <dgm:cxn modelId="{659F5B0F-D86B-487C-A16A-FE262D422477}" type="presParOf" srcId="{7097306A-3BBA-452F-A827-43A8D260B093}" destId="{BC13EF3F-B2AB-46C8-972E-65BB39426EE2}" srcOrd="0" destOrd="0" presId="urn:microsoft.com/office/officeart/2005/8/layout/radial1"/>
    <dgm:cxn modelId="{29655784-E940-495D-B1BF-C5B178BE4093}" type="presParOf" srcId="{09A1DE09-7587-456F-8317-9BC528329501}" destId="{D39E2048-8193-48A3-82DC-436D3BA93BE4}" srcOrd="4" destOrd="0" presId="urn:microsoft.com/office/officeart/2005/8/layout/radial1"/>
    <dgm:cxn modelId="{28C911DD-7032-4CBD-A10A-3AB74D3083A8}" type="presParOf" srcId="{09A1DE09-7587-456F-8317-9BC528329501}" destId="{DF724907-6265-4A66-B3AB-CC047229633B}" srcOrd="5" destOrd="0" presId="urn:microsoft.com/office/officeart/2005/8/layout/radial1"/>
    <dgm:cxn modelId="{85174391-D60E-491D-B5E1-642B83C85231}" type="presParOf" srcId="{DF724907-6265-4A66-B3AB-CC047229633B}" destId="{54461CC6-9185-459E-9319-F06FB0E835DA}" srcOrd="0" destOrd="0" presId="urn:microsoft.com/office/officeart/2005/8/layout/radial1"/>
    <dgm:cxn modelId="{D7F9F922-94A0-4A86-8AB6-3D6F1FDCBBA9}" type="presParOf" srcId="{09A1DE09-7587-456F-8317-9BC528329501}" destId="{420C6D59-1DBF-4DA2-92D4-AB19C7E4FB65}" srcOrd="6" destOrd="0" presId="urn:microsoft.com/office/officeart/2005/8/layout/radial1"/>
    <dgm:cxn modelId="{BAD9FB05-D08F-4A88-BAF6-679090174B1D}" type="presParOf" srcId="{09A1DE09-7587-456F-8317-9BC528329501}" destId="{05DAA0C5-3F01-4B14-86DE-2BC2A77F9F95}" srcOrd="7" destOrd="0" presId="urn:microsoft.com/office/officeart/2005/8/layout/radial1"/>
    <dgm:cxn modelId="{00C06AA6-0765-4BA2-8F13-17B7D2014BD2}" type="presParOf" srcId="{05DAA0C5-3F01-4B14-86DE-2BC2A77F9F95}" destId="{E3603182-BE48-450D-8AE9-20120A6F2A1C}" srcOrd="0" destOrd="0" presId="urn:microsoft.com/office/officeart/2005/8/layout/radial1"/>
    <dgm:cxn modelId="{DE3D50D6-6508-4D21-B4BA-1EC15908A0E4}" type="presParOf" srcId="{09A1DE09-7587-456F-8317-9BC528329501}" destId="{F080C739-C5BB-45CA-8715-5CD3EBAA864D}" srcOrd="8" destOrd="0" presId="urn:microsoft.com/office/officeart/2005/8/layout/radial1"/>
    <dgm:cxn modelId="{DDB4E97B-70B6-421F-9BF9-D297EE4E35D8}" type="presParOf" srcId="{09A1DE09-7587-456F-8317-9BC528329501}" destId="{9E249D2F-F5BE-4F28-9686-3C76B87B680F}" srcOrd="9" destOrd="0" presId="urn:microsoft.com/office/officeart/2005/8/layout/radial1"/>
    <dgm:cxn modelId="{E5ACD74F-8533-42FC-B492-EC4E37FB92C3}" type="presParOf" srcId="{9E249D2F-F5BE-4F28-9686-3C76B87B680F}" destId="{156D9089-F643-4CCA-B14D-B8015803CBA5}" srcOrd="0" destOrd="0" presId="urn:microsoft.com/office/officeart/2005/8/layout/radial1"/>
    <dgm:cxn modelId="{0742683B-2C42-4081-BEB5-5346B25A13EF}" type="presParOf" srcId="{09A1DE09-7587-456F-8317-9BC528329501}" destId="{2D5C61D8-ACE2-4B49-AAE9-72A94AE4B95D}"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6BB219-1E4A-4C60-9A51-01E9FDB8D8D0}" type="doc">
      <dgm:prSet loTypeId="urn:microsoft.com/office/officeart/2005/8/layout/radial6" loCatId="cycle" qsTypeId="urn:microsoft.com/office/officeart/2005/8/quickstyle/simple1" qsCatId="simple" csTypeId="urn:microsoft.com/office/officeart/2005/8/colors/accent0_2" csCatId="mainScheme" phldr="1"/>
      <dgm:spPr/>
      <dgm:t>
        <a:bodyPr/>
        <a:lstStyle/>
        <a:p>
          <a:endParaRPr lang="en-US"/>
        </a:p>
      </dgm:t>
    </dgm:pt>
    <dgm:pt modelId="{8EBBF8D4-6504-4F85-B143-9AF859D49417}">
      <dgm:prSet phldrT="[Text]" custT="1"/>
      <dgm:spPr/>
      <dgm:t>
        <a:bodyPr/>
        <a:lstStyle/>
        <a:p>
          <a:r>
            <a:rPr lang="en-US" sz="1800" b="1" i="1" dirty="0" smtClean="0"/>
            <a:t>YOUR  Awesome</a:t>
          </a:r>
        </a:p>
        <a:p>
          <a:r>
            <a:rPr lang="en-US" sz="1800" b="1" i="1" dirty="0" smtClean="0"/>
            <a:t>AmeriCorps Program</a:t>
          </a:r>
          <a:endParaRPr lang="en-US" sz="1800" b="1" i="1" dirty="0"/>
        </a:p>
      </dgm:t>
    </dgm:pt>
    <dgm:pt modelId="{495F8916-851D-4591-A7D6-8A8E59C2E928}" type="parTrans" cxnId="{DC1A2CB7-C832-43BF-94A4-89EE2B8B34E6}">
      <dgm:prSet/>
      <dgm:spPr/>
      <dgm:t>
        <a:bodyPr/>
        <a:lstStyle/>
        <a:p>
          <a:endParaRPr lang="en-US"/>
        </a:p>
      </dgm:t>
    </dgm:pt>
    <dgm:pt modelId="{C16202E0-F3D7-42E5-A937-B213C45EE8F1}" type="sibTrans" cxnId="{DC1A2CB7-C832-43BF-94A4-89EE2B8B34E6}">
      <dgm:prSet/>
      <dgm:spPr/>
      <dgm:t>
        <a:bodyPr/>
        <a:lstStyle/>
        <a:p>
          <a:endParaRPr lang="en-US"/>
        </a:p>
      </dgm:t>
    </dgm:pt>
    <dgm:pt modelId="{8266C753-D2EE-43C3-ADFA-F4562BE3971E}">
      <dgm:prSet phldrT="[Text]" custT="1"/>
      <dgm:spPr/>
      <dgm:t>
        <a:bodyPr/>
        <a:lstStyle/>
        <a:p>
          <a:r>
            <a:rPr lang="en-US" sz="2400" b="1" dirty="0" smtClean="0"/>
            <a:t>Vision</a:t>
          </a:r>
          <a:endParaRPr lang="en-US" sz="2400" b="1" dirty="0"/>
        </a:p>
      </dgm:t>
    </dgm:pt>
    <dgm:pt modelId="{4A46605E-5808-4E7A-AEB1-C419D929289F}" type="parTrans" cxnId="{EF8BAE5C-5353-413C-89E3-6B97DC7308D0}">
      <dgm:prSet/>
      <dgm:spPr/>
      <dgm:t>
        <a:bodyPr/>
        <a:lstStyle/>
        <a:p>
          <a:endParaRPr lang="en-US"/>
        </a:p>
      </dgm:t>
    </dgm:pt>
    <dgm:pt modelId="{69154973-2EAF-4ED6-BB56-039BEBC81040}" type="sibTrans" cxnId="{EF8BAE5C-5353-413C-89E3-6B97DC7308D0}">
      <dgm:prSet/>
      <dgm:spPr/>
      <dgm:t>
        <a:bodyPr/>
        <a:lstStyle/>
        <a:p>
          <a:endParaRPr lang="en-US"/>
        </a:p>
      </dgm:t>
    </dgm:pt>
    <dgm:pt modelId="{6FE9531A-3588-4B2B-9D21-60D5ECF45CFA}">
      <dgm:prSet phldrT="[Text]" custT="1"/>
      <dgm:spPr/>
      <dgm:t>
        <a:bodyPr/>
        <a:lstStyle/>
        <a:p>
          <a:r>
            <a:rPr lang="en-US" sz="1600" b="1" dirty="0" smtClean="0"/>
            <a:t>Foundation Building</a:t>
          </a:r>
          <a:endParaRPr lang="en-US" sz="1600" b="1" dirty="0"/>
        </a:p>
      </dgm:t>
    </dgm:pt>
    <dgm:pt modelId="{22D7C103-3509-423F-AAB5-ACA68E5D6C85}" type="parTrans" cxnId="{C237955E-9B57-45B3-92E9-6F9132C0F16D}">
      <dgm:prSet/>
      <dgm:spPr/>
      <dgm:t>
        <a:bodyPr/>
        <a:lstStyle/>
        <a:p>
          <a:endParaRPr lang="en-US"/>
        </a:p>
      </dgm:t>
    </dgm:pt>
    <dgm:pt modelId="{6A524834-FBB1-4C33-8EFD-60E96B1A2D2D}" type="sibTrans" cxnId="{C237955E-9B57-45B3-92E9-6F9132C0F16D}">
      <dgm:prSet/>
      <dgm:spPr/>
      <dgm:t>
        <a:bodyPr/>
        <a:lstStyle/>
        <a:p>
          <a:endParaRPr lang="en-US"/>
        </a:p>
      </dgm:t>
    </dgm:pt>
    <dgm:pt modelId="{6AE0BB6D-0A0D-48B5-9CA8-43F5ACE41E28}">
      <dgm:prSet phldrT="[Text]" custT="1"/>
      <dgm:spPr/>
      <dgm:t>
        <a:bodyPr/>
        <a:lstStyle/>
        <a:p>
          <a:r>
            <a:rPr lang="en-US" sz="1800" b="1" dirty="0" smtClean="0"/>
            <a:t>Implementation</a:t>
          </a:r>
          <a:endParaRPr lang="en-US" sz="1800" b="1" dirty="0"/>
        </a:p>
      </dgm:t>
    </dgm:pt>
    <dgm:pt modelId="{960D464F-5128-4111-BF01-7542A572193D}" type="parTrans" cxnId="{394179F3-3771-48CF-B4B0-2C7B60E5C9A2}">
      <dgm:prSet/>
      <dgm:spPr/>
      <dgm:t>
        <a:bodyPr/>
        <a:lstStyle/>
        <a:p>
          <a:endParaRPr lang="en-US"/>
        </a:p>
      </dgm:t>
    </dgm:pt>
    <dgm:pt modelId="{62DB0207-84F8-46CE-A830-1F78AFAB5E4E}" type="sibTrans" cxnId="{394179F3-3771-48CF-B4B0-2C7B60E5C9A2}">
      <dgm:prSet/>
      <dgm:spPr/>
      <dgm:t>
        <a:bodyPr/>
        <a:lstStyle/>
        <a:p>
          <a:endParaRPr lang="en-US"/>
        </a:p>
      </dgm:t>
    </dgm:pt>
    <dgm:pt modelId="{F6AE47A2-0133-469A-9863-0CD88807A198}">
      <dgm:prSet phldrT="[Text]" custT="1"/>
      <dgm:spPr/>
      <dgm:t>
        <a:bodyPr/>
        <a:lstStyle/>
        <a:p>
          <a:r>
            <a:rPr lang="en-US" sz="1600" b="1" dirty="0" smtClean="0"/>
            <a:t>Evaluation/ Revision</a:t>
          </a:r>
          <a:endParaRPr lang="en-US" sz="1600" b="1" dirty="0"/>
        </a:p>
      </dgm:t>
    </dgm:pt>
    <dgm:pt modelId="{6E223E4B-CC71-4DFE-8626-459862A4A472}" type="parTrans" cxnId="{6C640B3B-8A5F-4368-81A8-8EDE113E0A05}">
      <dgm:prSet/>
      <dgm:spPr/>
      <dgm:t>
        <a:bodyPr/>
        <a:lstStyle/>
        <a:p>
          <a:endParaRPr lang="en-US"/>
        </a:p>
      </dgm:t>
    </dgm:pt>
    <dgm:pt modelId="{E04F00DA-7AF4-4995-9FD0-B66A82D569D9}" type="sibTrans" cxnId="{6C640B3B-8A5F-4368-81A8-8EDE113E0A05}">
      <dgm:prSet/>
      <dgm:spPr/>
      <dgm:t>
        <a:bodyPr/>
        <a:lstStyle/>
        <a:p>
          <a:endParaRPr lang="en-US"/>
        </a:p>
      </dgm:t>
    </dgm:pt>
    <dgm:pt modelId="{E1501D7D-7916-457E-9F5B-89D9F6DC9A40}" type="pres">
      <dgm:prSet presAssocID="{986BB219-1E4A-4C60-9A51-01E9FDB8D8D0}" presName="Name0" presStyleCnt="0">
        <dgm:presLayoutVars>
          <dgm:chMax val="1"/>
          <dgm:dir/>
          <dgm:animLvl val="ctr"/>
          <dgm:resizeHandles val="exact"/>
        </dgm:presLayoutVars>
      </dgm:prSet>
      <dgm:spPr/>
      <dgm:t>
        <a:bodyPr/>
        <a:lstStyle/>
        <a:p>
          <a:endParaRPr lang="en-US"/>
        </a:p>
      </dgm:t>
    </dgm:pt>
    <dgm:pt modelId="{BB7CA846-82E1-4402-81A2-9953462E8CB4}" type="pres">
      <dgm:prSet presAssocID="{8EBBF8D4-6504-4F85-B143-9AF859D49417}" presName="centerShape" presStyleLbl="node0" presStyleIdx="0" presStyleCnt="1" custScaleX="108263" custLinFactNeighborX="-1100"/>
      <dgm:spPr/>
      <dgm:t>
        <a:bodyPr/>
        <a:lstStyle/>
        <a:p>
          <a:endParaRPr lang="en-US"/>
        </a:p>
      </dgm:t>
    </dgm:pt>
    <dgm:pt modelId="{64F5E5AE-7D61-4251-AA12-83923491E559}" type="pres">
      <dgm:prSet presAssocID="{8266C753-D2EE-43C3-ADFA-F4562BE3971E}" presName="node" presStyleLbl="node1" presStyleIdx="0" presStyleCnt="4" custScaleX="186455" custScaleY="84038" custRadScaleRad="89501" custRadScaleInc="-8903">
        <dgm:presLayoutVars>
          <dgm:bulletEnabled val="1"/>
        </dgm:presLayoutVars>
      </dgm:prSet>
      <dgm:spPr>
        <a:prstGeom prst="cloud">
          <a:avLst/>
        </a:prstGeom>
      </dgm:spPr>
      <dgm:t>
        <a:bodyPr/>
        <a:lstStyle/>
        <a:p>
          <a:endParaRPr lang="en-US"/>
        </a:p>
      </dgm:t>
    </dgm:pt>
    <dgm:pt modelId="{7B57B856-8C4B-465B-9289-083614D12670}" type="pres">
      <dgm:prSet presAssocID="{8266C753-D2EE-43C3-ADFA-F4562BE3971E}" presName="dummy" presStyleCnt="0"/>
      <dgm:spPr/>
      <dgm:t>
        <a:bodyPr/>
        <a:lstStyle/>
        <a:p>
          <a:endParaRPr lang="en-US"/>
        </a:p>
      </dgm:t>
    </dgm:pt>
    <dgm:pt modelId="{2B84F4E3-7B35-48D6-AD80-03D6F1EF71F8}" type="pres">
      <dgm:prSet presAssocID="{69154973-2EAF-4ED6-BB56-039BEBC81040}" presName="sibTrans" presStyleLbl="sibTrans2D1" presStyleIdx="0" presStyleCnt="4"/>
      <dgm:spPr/>
      <dgm:t>
        <a:bodyPr/>
        <a:lstStyle/>
        <a:p>
          <a:endParaRPr lang="en-US"/>
        </a:p>
      </dgm:t>
    </dgm:pt>
    <dgm:pt modelId="{DE1A9DBD-20EB-489F-A5B0-DDC230DACB91}" type="pres">
      <dgm:prSet presAssocID="{6FE9531A-3588-4B2B-9D21-60D5ECF45CFA}" presName="node" presStyleLbl="node1" presStyleIdx="1" presStyleCnt="4" custScaleX="122062" custScaleY="113245">
        <dgm:presLayoutVars>
          <dgm:bulletEnabled val="1"/>
        </dgm:presLayoutVars>
      </dgm:prSet>
      <dgm:spPr/>
      <dgm:t>
        <a:bodyPr/>
        <a:lstStyle/>
        <a:p>
          <a:endParaRPr lang="en-US"/>
        </a:p>
      </dgm:t>
    </dgm:pt>
    <dgm:pt modelId="{8E73CBEF-CAA0-49E1-A4BF-B388F4BB4EA4}" type="pres">
      <dgm:prSet presAssocID="{6FE9531A-3588-4B2B-9D21-60D5ECF45CFA}" presName="dummy" presStyleCnt="0"/>
      <dgm:spPr/>
      <dgm:t>
        <a:bodyPr/>
        <a:lstStyle/>
        <a:p>
          <a:endParaRPr lang="en-US"/>
        </a:p>
      </dgm:t>
    </dgm:pt>
    <dgm:pt modelId="{D925453A-38AC-4C58-A8BA-FDB194BF0044}" type="pres">
      <dgm:prSet presAssocID="{6A524834-FBB1-4C33-8EFD-60E96B1A2D2D}" presName="sibTrans" presStyleLbl="sibTrans2D1" presStyleIdx="1" presStyleCnt="4"/>
      <dgm:spPr/>
      <dgm:t>
        <a:bodyPr/>
        <a:lstStyle/>
        <a:p>
          <a:endParaRPr lang="en-US"/>
        </a:p>
      </dgm:t>
    </dgm:pt>
    <dgm:pt modelId="{55BD431A-09E5-4F58-B3F7-118D2529C650}" type="pres">
      <dgm:prSet presAssocID="{6AE0BB6D-0A0D-48B5-9CA8-43F5ACE41E28}" presName="node" presStyleLbl="node1" presStyleIdx="2" presStyleCnt="4" custScaleX="307141" custScaleY="125471" custRadScaleRad="100045" custRadScaleInc="5726">
        <dgm:presLayoutVars>
          <dgm:bulletEnabled val="1"/>
        </dgm:presLayoutVars>
      </dgm:prSet>
      <dgm:spPr>
        <a:prstGeom prst="irregularSeal2">
          <a:avLst/>
        </a:prstGeom>
      </dgm:spPr>
      <dgm:t>
        <a:bodyPr/>
        <a:lstStyle/>
        <a:p>
          <a:endParaRPr lang="en-US"/>
        </a:p>
      </dgm:t>
    </dgm:pt>
    <dgm:pt modelId="{9D98543D-9458-4D42-97FB-9EEDC9910140}" type="pres">
      <dgm:prSet presAssocID="{6AE0BB6D-0A0D-48B5-9CA8-43F5ACE41E28}" presName="dummy" presStyleCnt="0"/>
      <dgm:spPr/>
      <dgm:t>
        <a:bodyPr/>
        <a:lstStyle/>
        <a:p>
          <a:endParaRPr lang="en-US"/>
        </a:p>
      </dgm:t>
    </dgm:pt>
    <dgm:pt modelId="{1443F6B6-693D-4DDA-9D27-D8FB4A0565AD}" type="pres">
      <dgm:prSet presAssocID="{62DB0207-84F8-46CE-A830-1F78AFAB5E4E}" presName="sibTrans" presStyleLbl="sibTrans2D1" presStyleIdx="2" presStyleCnt="4"/>
      <dgm:spPr/>
      <dgm:t>
        <a:bodyPr/>
        <a:lstStyle/>
        <a:p>
          <a:endParaRPr lang="en-US"/>
        </a:p>
      </dgm:t>
    </dgm:pt>
    <dgm:pt modelId="{6043AC55-8956-470A-8148-32559AFCDEA8}" type="pres">
      <dgm:prSet presAssocID="{F6AE47A2-0133-469A-9863-0CD88807A198}" presName="node" presStyleLbl="node1" presStyleIdx="3" presStyleCnt="4" custScaleX="115033" custScaleY="111427">
        <dgm:presLayoutVars>
          <dgm:bulletEnabled val="1"/>
        </dgm:presLayoutVars>
      </dgm:prSet>
      <dgm:spPr/>
      <dgm:t>
        <a:bodyPr/>
        <a:lstStyle/>
        <a:p>
          <a:endParaRPr lang="en-US"/>
        </a:p>
      </dgm:t>
    </dgm:pt>
    <dgm:pt modelId="{267B62E0-BB05-42B4-B1E3-61253A7A9BD9}" type="pres">
      <dgm:prSet presAssocID="{F6AE47A2-0133-469A-9863-0CD88807A198}" presName="dummy" presStyleCnt="0"/>
      <dgm:spPr/>
      <dgm:t>
        <a:bodyPr/>
        <a:lstStyle/>
        <a:p>
          <a:endParaRPr lang="en-US"/>
        </a:p>
      </dgm:t>
    </dgm:pt>
    <dgm:pt modelId="{8C910BB5-35E1-48F7-B2CB-D4D27BC37E82}" type="pres">
      <dgm:prSet presAssocID="{E04F00DA-7AF4-4995-9FD0-B66A82D569D9}" presName="sibTrans" presStyleLbl="sibTrans2D1" presStyleIdx="3" presStyleCnt="4"/>
      <dgm:spPr/>
      <dgm:t>
        <a:bodyPr/>
        <a:lstStyle/>
        <a:p>
          <a:endParaRPr lang="en-US"/>
        </a:p>
      </dgm:t>
    </dgm:pt>
  </dgm:ptLst>
  <dgm:cxnLst>
    <dgm:cxn modelId="{5F2BC57C-B638-4D86-A5DE-73BCCA19F1C7}" type="presOf" srcId="{62DB0207-84F8-46CE-A830-1F78AFAB5E4E}" destId="{1443F6B6-693D-4DDA-9D27-D8FB4A0565AD}" srcOrd="0" destOrd="0" presId="urn:microsoft.com/office/officeart/2005/8/layout/radial6"/>
    <dgm:cxn modelId="{6C640B3B-8A5F-4368-81A8-8EDE113E0A05}" srcId="{8EBBF8D4-6504-4F85-B143-9AF859D49417}" destId="{F6AE47A2-0133-469A-9863-0CD88807A198}" srcOrd="3" destOrd="0" parTransId="{6E223E4B-CC71-4DFE-8626-459862A4A472}" sibTransId="{E04F00DA-7AF4-4995-9FD0-B66A82D569D9}"/>
    <dgm:cxn modelId="{0A87FD5E-76ED-47C0-A8CD-51C6EF8B47C8}" type="presOf" srcId="{E04F00DA-7AF4-4995-9FD0-B66A82D569D9}" destId="{8C910BB5-35E1-48F7-B2CB-D4D27BC37E82}" srcOrd="0" destOrd="0" presId="urn:microsoft.com/office/officeart/2005/8/layout/radial6"/>
    <dgm:cxn modelId="{B820DE20-8FF3-419A-B041-0E141A70D307}" type="presOf" srcId="{8266C753-D2EE-43C3-ADFA-F4562BE3971E}" destId="{64F5E5AE-7D61-4251-AA12-83923491E559}" srcOrd="0" destOrd="0" presId="urn:microsoft.com/office/officeart/2005/8/layout/radial6"/>
    <dgm:cxn modelId="{76380EC5-6FAE-4FE9-BA70-595222E3AB6F}" type="presOf" srcId="{6A524834-FBB1-4C33-8EFD-60E96B1A2D2D}" destId="{D925453A-38AC-4C58-A8BA-FDB194BF0044}" srcOrd="0" destOrd="0" presId="urn:microsoft.com/office/officeart/2005/8/layout/radial6"/>
    <dgm:cxn modelId="{826C20D1-CC4D-409E-94AC-F2744888C8DF}" type="presOf" srcId="{6AE0BB6D-0A0D-48B5-9CA8-43F5ACE41E28}" destId="{55BD431A-09E5-4F58-B3F7-118D2529C650}" srcOrd="0" destOrd="0" presId="urn:microsoft.com/office/officeart/2005/8/layout/radial6"/>
    <dgm:cxn modelId="{FEB5BB90-1231-408C-8275-4A5C93D30459}" type="presOf" srcId="{F6AE47A2-0133-469A-9863-0CD88807A198}" destId="{6043AC55-8956-470A-8148-32559AFCDEA8}" srcOrd="0" destOrd="0" presId="urn:microsoft.com/office/officeart/2005/8/layout/radial6"/>
    <dgm:cxn modelId="{C237955E-9B57-45B3-92E9-6F9132C0F16D}" srcId="{8EBBF8D4-6504-4F85-B143-9AF859D49417}" destId="{6FE9531A-3588-4B2B-9D21-60D5ECF45CFA}" srcOrd="1" destOrd="0" parTransId="{22D7C103-3509-423F-AAB5-ACA68E5D6C85}" sibTransId="{6A524834-FBB1-4C33-8EFD-60E96B1A2D2D}"/>
    <dgm:cxn modelId="{C6A12904-45C3-4DFC-98AB-D37A714EB943}" type="presOf" srcId="{69154973-2EAF-4ED6-BB56-039BEBC81040}" destId="{2B84F4E3-7B35-48D6-AD80-03D6F1EF71F8}" srcOrd="0" destOrd="0" presId="urn:microsoft.com/office/officeart/2005/8/layout/radial6"/>
    <dgm:cxn modelId="{394179F3-3771-48CF-B4B0-2C7B60E5C9A2}" srcId="{8EBBF8D4-6504-4F85-B143-9AF859D49417}" destId="{6AE0BB6D-0A0D-48B5-9CA8-43F5ACE41E28}" srcOrd="2" destOrd="0" parTransId="{960D464F-5128-4111-BF01-7542A572193D}" sibTransId="{62DB0207-84F8-46CE-A830-1F78AFAB5E4E}"/>
    <dgm:cxn modelId="{EF8BAE5C-5353-413C-89E3-6B97DC7308D0}" srcId="{8EBBF8D4-6504-4F85-B143-9AF859D49417}" destId="{8266C753-D2EE-43C3-ADFA-F4562BE3971E}" srcOrd="0" destOrd="0" parTransId="{4A46605E-5808-4E7A-AEB1-C419D929289F}" sibTransId="{69154973-2EAF-4ED6-BB56-039BEBC81040}"/>
    <dgm:cxn modelId="{403B2953-E9FD-42A7-9675-95F6408FAB7F}" type="presOf" srcId="{986BB219-1E4A-4C60-9A51-01E9FDB8D8D0}" destId="{E1501D7D-7916-457E-9F5B-89D9F6DC9A40}" srcOrd="0" destOrd="0" presId="urn:microsoft.com/office/officeart/2005/8/layout/radial6"/>
    <dgm:cxn modelId="{1D6D5627-3CE8-4284-B91B-0C4DBE57FDAE}" type="presOf" srcId="{8EBBF8D4-6504-4F85-B143-9AF859D49417}" destId="{BB7CA846-82E1-4402-81A2-9953462E8CB4}" srcOrd="0" destOrd="0" presId="urn:microsoft.com/office/officeart/2005/8/layout/radial6"/>
    <dgm:cxn modelId="{DC1A2CB7-C832-43BF-94A4-89EE2B8B34E6}" srcId="{986BB219-1E4A-4C60-9A51-01E9FDB8D8D0}" destId="{8EBBF8D4-6504-4F85-B143-9AF859D49417}" srcOrd="0" destOrd="0" parTransId="{495F8916-851D-4591-A7D6-8A8E59C2E928}" sibTransId="{C16202E0-F3D7-42E5-A937-B213C45EE8F1}"/>
    <dgm:cxn modelId="{37A4F180-A356-4996-96D9-D744239E5282}" type="presOf" srcId="{6FE9531A-3588-4B2B-9D21-60D5ECF45CFA}" destId="{DE1A9DBD-20EB-489F-A5B0-DDC230DACB91}" srcOrd="0" destOrd="0" presId="urn:microsoft.com/office/officeart/2005/8/layout/radial6"/>
    <dgm:cxn modelId="{F2A784D7-3E60-4648-B851-C1CF57ACBC49}" type="presParOf" srcId="{E1501D7D-7916-457E-9F5B-89D9F6DC9A40}" destId="{BB7CA846-82E1-4402-81A2-9953462E8CB4}" srcOrd="0" destOrd="0" presId="urn:microsoft.com/office/officeart/2005/8/layout/radial6"/>
    <dgm:cxn modelId="{11E605B1-3FF7-4877-9218-52F4504AD51B}" type="presParOf" srcId="{E1501D7D-7916-457E-9F5B-89D9F6DC9A40}" destId="{64F5E5AE-7D61-4251-AA12-83923491E559}" srcOrd="1" destOrd="0" presId="urn:microsoft.com/office/officeart/2005/8/layout/radial6"/>
    <dgm:cxn modelId="{46001775-B0F2-4446-A2D9-35D69464E6AD}" type="presParOf" srcId="{E1501D7D-7916-457E-9F5B-89D9F6DC9A40}" destId="{7B57B856-8C4B-465B-9289-083614D12670}" srcOrd="2" destOrd="0" presId="urn:microsoft.com/office/officeart/2005/8/layout/radial6"/>
    <dgm:cxn modelId="{8C42A81D-DF8A-42F1-9FC6-FAA33B2E2DE8}" type="presParOf" srcId="{E1501D7D-7916-457E-9F5B-89D9F6DC9A40}" destId="{2B84F4E3-7B35-48D6-AD80-03D6F1EF71F8}" srcOrd="3" destOrd="0" presId="urn:microsoft.com/office/officeart/2005/8/layout/radial6"/>
    <dgm:cxn modelId="{2FC83EB2-6240-4F9D-A174-7A5971FEF656}" type="presParOf" srcId="{E1501D7D-7916-457E-9F5B-89D9F6DC9A40}" destId="{DE1A9DBD-20EB-489F-A5B0-DDC230DACB91}" srcOrd="4" destOrd="0" presId="urn:microsoft.com/office/officeart/2005/8/layout/radial6"/>
    <dgm:cxn modelId="{F708CD17-8E9E-4592-AAB5-1EDDC4656795}" type="presParOf" srcId="{E1501D7D-7916-457E-9F5B-89D9F6DC9A40}" destId="{8E73CBEF-CAA0-49E1-A4BF-B388F4BB4EA4}" srcOrd="5" destOrd="0" presId="urn:microsoft.com/office/officeart/2005/8/layout/radial6"/>
    <dgm:cxn modelId="{83B7DB6F-1A22-4EE8-ACD3-18790349B21C}" type="presParOf" srcId="{E1501D7D-7916-457E-9F5B-89D9F6DC9A40}" destId="{D925453A-38AC-4C58-A8BA-FDB194BF0044}" srcOrd="6" destOrd="0" presId="urn:microsoft.com/office/officeart/2005/8/layout/radial6"/>
    <dgm:cxn modelId="{E489C8AB-EFF6-449F-BC78-064F75F776F5}" type="presParOf" srcId="{E1501D7D-7916-457E-9F5B-89D9F6DC9A40}" destId="{55BD431A-09E5-4F58-B3F7-118D2529C650}" srcOrd="7" destOrd="0" presId="urn:microsoft.com/office/officeart/2005/8/layout/radial6"/>
    <dgm:cxn modelId="{B0846986-C52D-49DC-8113-EDB093311A3E}" type="presParOf" srcId="{E1501D7D-7916-457E-9F5B-89D9F6DC9A40}" destId="{9D98543D-9458-4D42-97FB-9EEDC9910140}" srcOrd="8" destOrd="0" presId="urn:microsoft.com/office/officeart/2005/8/layout/radial6"/>
    <dgm:cxn modelId="{50EF3593-A591-43BD-AD72-663C97017E1F}" type="presParOf" srcId="{E1501D7D-7916-457E-9F5B-89D9F6DC9A40}" destId="{1443F6B6-693D-4DDA-9D27-D8FB4A0565AD}" srcOrd="9" destOrd="0" presId="urn:microsoft.com/office/officeart/2005/8/layout/radial6"/>
    <dgm:cxn modelId="{43909BB1-DDC5-402E-8A95-4D4CEC18CBD7}" type="presParOf" srcId="{E1501D7D-7916-457E-9F5B-89D9F6DC9A40}" destId="{6043AC55-8956-470A-8148-32559AFCDEA8}" srcOrd="10" destOrd="0" presId="urn:microsoft.com/office/officeart/2005/8/layout/radial6"/>
    <dgm:cxn modelId="{1E55A14E-ECFB-4C49-9197-1156BB9FFDFF}" type="presParOf" srcId="{E1501D7D-7916-457E-9F5B-89D9F6DC9A40}" destId="{267B62E0-BB05-42B4-B1E3-61253A7A9BD9}" srcOrd="11" destOrd="0" presId="urn:microsoft.com/office/officeart/2005/8/layout/radial6"/>
    <dgm:cxn modelId="{BA913ACF-CECB-4B17-B35B-FF790E8125AF}" type="presParOf" srcId="{E1501D7D-7916-457E-9F5B-89D9F6DC9A40}" destId="{8C910BB5-35E1-48F7-B2CB-D4D27BC37E82}"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5A821F-847B-48C8-ACCC-CCDEF4DAD2B6}" type="doc">
      <dgm:prSet loTypeId="urn:microsoft.com/office/officeart/2005/8/layout/process2" loCatId="process" qsTypeId="urn:microsoft.com/office/officeart/2005/8/quickstyle/simple1" qsCatId="simple" csTypeId="urn:microsoft.com/office/officeart/2005/8/colors/accent0_2" csCatId="mainScheme" phldr="1"/>
      <dgm:spPr>
        <a:scene3d>
          <a:camera prst="orthographicFront">
            <a:rot lat="0" lon="0" rev="0"/>
          </a:camera>
          <a:lightRig rig="soft" dir="t">
            <a:rot lat="0" lon="0" rev="0"/>
          </a:lightRig>
        </a:scene3d>
      </dgm:spPr>
      <dgm:t>
        <a:bodyPr/>
        <a:lstStyle/>
        <a:p>
          <a:endParaRPr lang="en-US"/>
        </a:p>
      </dgm:t>
    </dgm:pt>
    <dgm:pt modelId="{9B34B24D-1EC8-4A30-9C80-9D4358753666}">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Position</a:t>
          </a:r>
          <a:r>
            <a:rPr lang="en-US" dirty="0" smtClean="0">
              <a:effectLst>
                <a:outerShdw blurRad="38100" dist="38100" dir="2700000" algn="tl">
                  <a:srgbClr val="000000">
                    <a:alpha val="43137"/>
                  </a:srgbClr>
                </a:outerShdw>
              </a:effectLst>
            </a:rPr>
            <a:t> D</a:t>
          </a:r>
          <a:r>
            <a:rPr lang="en-US" b="1" dirty="0" smtClean="0">
              <a:effectLst>
                <a:outerShdw blurRad="38100" dist="38100" dir="2700000" algn="tl">
                  <a:srgbClr val="000000">
                    <a:alpha val="43137"/>
                  </a:srgbClr>
                </a:outerShdw>
              </a:effectLst>
            </a:rPr>
            <a:t>evelopment</a:t>
          </a:r>
          <a:endParaRPr lang="en-US" dirty="0">
            <a:effectLst>
              <a:outerShdw blurRad="38100" dist="38100" dir="2700000" algn="tl">
                <a:srgbClr val="000000">
                  <a:alpha val="43137"/>
                </a:srgbClr>
              </a:outerShdw>
            </a:effectLst>
          </a:endParaRPr>
        </a:p>
      </dgm:t>
    </dgm:pt>
    <dgm:pt modelId="{578CCFE4-C34F-4EF2-A2F5-5A59E8153B63}" type="parTrans" cxnId="{D05BC7C7-2066-4249-BC40-1AD8FB2A458E}">
      <dgm:prSet/>
      <dgm:spPr/>
      <dgm:t>
        <a:bodyPr/>
        <a:lstStyle/>
        <a:p>
          <a:endParaRPr lang="en-US"/>
        </a:p>
      </dgm:t>
    </dgm:pt>
    <dgm:pt modelId="{825C915A-9233-437C-8A24-7203813F8677}" type="sibTrans" cxnId="{D05BC7C7-2066-4249-BC40-1AD8FB2A458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01E1889F-BD45-4009-9E28-F55CC5A7FBA5}">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Recruitment and Selection</a:t>
          </a:r>
          <a:endParaRPr lang="en-US" dirty="0">
            <a:effectLst>
              <a:outerShdw blurRad="38100" dist="38100" dir="2700000" algn="tl">
                <a:srgbClr val="000000">
                  <a:alpha val="43137"/>
                </a:srgbClr>
              </a:outerShdw>
            </a:effectLst>
          </a:endParaRPr>
        </a:p>
      </dgm:t>
    </dgm:pt>
    <dgm:pt modelId="{1090D2B6-A8C8-4DB8-B91C-78DC3316BCCA}" type="parTrans" cxnId="{D2FF80EC-EC03-4CB5-9278-3C29EF60F41C}">
      <dgm:prSet/>
      <dgm:spPr/>
      <dgm:t>
        <a:bodyPr/>
        <a:lstStyle/>
        <a:p>
          <a:endParaRPr lang="en-US"/>
        </a:p>
      </dgm:t>
    </dgm:pt>
    <dgm:pt modelId="{636122E5-9EE2-4E0F-89CD-554961A9EB1C}" type="sibTrans" cxnId="{D2FF80EC-EC03-4CB5-9278-3C29EF60F41C}">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A545C587-843D-439C-9720-C92890F14349}">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Enrollment</a:t>
          </a:r>
          <a:endParaRPr lang="en-US" dirty="0">
            <a:effectLst>
              <a:outerShdw blurRad="38100" dist="38100" dir="2700000" algn="tl">
                <a:srgbClr val="000000">
                  <a:alpha val="43137"/>
                </a:srgbClr>
              </a:outerShdw>
            </a:effectLst>
          </a:endParaRPr>
        </a:p>
      </dgm:t>
    </dgm:pt>
    <dgm:pt modelId="{ED52DCDD-099D-4AFB-B0BA-89367656848F}" type="parTrans" cxnId="{5E532C32-B7EC-48A8-9FDE-096075488583}">
      <dgm:prSet/>
      <dgm:spPr/>
      <dgm:t>
        <a:bodyPr/>
        <a:lstStyle/>
        <a:p>
          <a:endParaRPr lang="en-US"/>
        </a:p>
      </dgm:t>
    </dgm:pt>
    <dgm:pt modelId="{05441F2F-7379-4250-8DA5-8AA89785CED8}" type="sibTrans" cxnId="{5E532C32-B7EC-48A8-9FDE-096075488583}">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E89D251F-9754-43CE-891C-F8AD5A4B15D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Training</a:t>
          </a:r>
          <a:endParaRPr lang="en-US" dirty="0">
            <a:effectLst>
              <a:outerShdw blurRad="38100" dist="38100" dir="2700000" algn="tl">
                <a:srgbClr val="000000">
                  <a:alpha val="43137"/>
                </a:srgbClr>
              </a:outerShdw>
            </a:effectLst>
          </a:endParaRPr>
        </a:p>
      </dgm:t>
    </dgm:pt>
    <dgm:pt modelId="{EF0FA6C2-63EB-4A62-9942-5C203E64D57D}" type="parTrans" cxnId="{C7796E62-8C20-4F2A-A2CD-05CB6D569E9F}">
      <dgm:prSet/>
      <dgm:spPr/>
      <dgm:t>
        <a:bodyPr/>
        <a:lstStyle/>
        <a:p>
          <a:endParaRPr lang="en-US"/>
        </a:p>
      </dgm:t>
    </dgm:pt>
    <dgm:pt modelId="{EFC16345-ED30-48CB-8F2E-286DC3BB037A}" type="sibTrans" cxnId="{C7796E62-8C20-4F2A-A2CD-05CB6D569E9F}">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BC757991-F55E-42B2-8C8A-C62AEE73546D}">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Supervision</a:t>
          </a:r>
          <a:endParaRPr lang="en-US" dirty="0">
            <a:effectLst>
              <a:outerShdw blurRad="38100" dist="38100" dir="2700000" algn="tl">
                <a:srgbClr val="000000">
                  <a:alpha val="43137"/>
                </a:srgbClr>
              </a:outerShdw>
            </a:effectLst>
          </a:endParaRPr>
        </a:p>
      </dgm:t>
    </dgm:pt>
    <dgm:pt modelId="{C67AF7D2-5FD3-43FD-B27E-87C8DB944BD5}" type="parTrans" cxnId="{14CDA9A7-42C0-411B-849D-B49202C1A6AC}">
      <dgm:prSet/>
      <dgm:spPr/>
      <dgm:t>
        <a:bodyPr/>
        <a:lstStyle/>
        <a:p>
          <a:endParaRPr lang="en-US"/>
        </a:p>
      </dgm:t>
    </dgm:pt>
    <dgm:pt modelId="{67818B4F-8291-4E28-8C61-1DD915051173}" type="sibTrans" cxnId="{14CDA9A7-42C0-411B-849D-B49202C1A6AC}">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7548AE12-AF4B-4B08-9FBE-BC326B4766D1}">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Performance Assessment</a:t>
          </a:r>
          <a:endParaRPr lang="en-US" dirty="0">
            <a:effectLst>
              <a:outerShdw blurRad="38100" dist="38100" dir="2700000" algn="tl">
                <a:srgbClr val="000000">
                  <a:alpha val="43137"/>
                </a:srgbClr>
              </a:outerShdw>
            </a:effectLst>
          </a:endParaRPr>
        </a:p>
      </dgm:t>
    </dgm:pt>
    <dgm:pt modelId="{D3EC2C18-8161-47CE-BC44-716BB26D49E0}" type="parTrans" cxnId="{A82A0EA3-6586-40D3-969C-C9CFDE0A4C04}">
      <dgm:prSet/>
      <dgm:spPr/>
      <dgm:t>
        <a:bodyPr/>
        <a:lstStyle/>
        <a:p>
          <a:endParaRPr lang="en-US"/>
        </a:p>
      </dgm:t>
    </dgm:pt>
    <dgm:pt modelId="{C8A01C58-B327-4FEA-8E46-652FFB4431AD}" type="sibTrans" cxnId="{A82A0EA3-6586-40D3-969C-C9CFDE0A4C04}">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03BAA243-576C-4BAC-83D7-DCC01F2A6FDF}">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Exit</a:t>
          </a:r>
          <a:endParaRPr lang="en-US" dirty="0">
            <a:effectLst>
              <a:outerShdw blurRad="38100" dist="38100" dir="2700000" algn="tl">
                <a:srgbClr val="000000">
                  <a:alpha val="43137"/>
                </a:srgbClr>
              </a:outerShdw>
            </a:effectLst>
          </a:endParaRPr>
        </a:p>
      </dgm:t>
    </dgm:pt>
    <dgm:pt modelId="{3CBAB600-612B-4F92-9D72-9E26C232CCD6}" type="parTrans" cxnId="{61679AB4-202F-4009-A740-C14A0CA22795}">
      <dgm:prSet/>
      <dgm:spPr/>
      <dgm:t>
        <a:bodyPr/>
        <a:lstStyle/>
        <a:p>
          <a:endParaRPr lang="en-US"/>
        </a:p>
      </dgm:t>
    </dgm:pt>
    <dgm:pt modelId="{9E6971D5-8440-4899-935A-FFBEAE92D7CC}" type="sibTrans" cxnId="{61679AB4-202F-4009-A740-C14A0CA22795}">
      <dgm:prSet/>
      <dgm:spPr/>
      <dgm:t>
        <a:bodyPr/>
        <a:lstStyle/>
        <a:p>
          <a:endParaRPr lang="en-US"/>
        </a:p>
      </dgm:t>
    </dgm:pt>
    <dgm:pt modelId="{D7B115F9-C3FF-42A9-A74B-9BAB6119C0EA}" type="pres">
      <dgm:prSet presAssocID="{325A821F-847B-48C8-ACCC-CCDEF4DAD2B6}" presName="linearFlow" presStyleCnt="0">
        <dgm:presLayoutVars>
          <dgm:resizeHandles val="exact"/>
        </dgm:presLayoutVars>
      </dgm:prSet>
      <dgm:spPr/>
      <dgm:t>
        <a:bodyPr/>
        <a:lstStyle/>
        <a:p>
          <a:endParaRPr lang="en-US"/>
        </a:p>
      </dgm:t>
    </dgm:pt>
    <dgm:pt modelId="{058E23A8-1DD3-4B60-8A21-67D139A4CA01}" type="pres">
      <dgm:prSet presAssocID="{9B34B24D-1EC8-4A30-9C80-9D4358753666}" presName="node" presStyleLbl="node1" presStyleIdx="0" presStyleCnt="7" custScaleX="126066">
        <dgm:presLayoutVars>
          <dgm:bulletEnabled val="1"/>
        </dgm:presLayoutVars>
      </dgm:prSet>
      <dgm:spPr/>
      <dgm:t>
        <a:bodyPr/>
        <a:lstStyle/>
        <a:p>
          <a:endParaRPr lang="en-US"/>
        </a:p>
      </dgm:t>
    </dgm:pt>
    <dgm:pt modelId="{DFCFA325-F85D-4EF8-8307-25EC4F8AD84A}" type="pres">
      <dgm:prSet presAssocID="{825C915A-9233-437C-8A24-7203813F8677}" presName="sibTrans" presStyleLbl="sibTrans2D1" presStyleIdx="0" presStyleCnt="6"/>
      <dgm:spPr/>
      <dgm:t>
        <a:bodyPr/>
        <a:lstStyle/>
        <a:p>
          <a:endParaRPr lang="en-US"/>
        </a:p>
      </dgm:t>
    </dgm:pt>
    <dgm:pt modelId="{3AE72FF3-31BC-4C2F-AD06-B7DAC4EFEEA7}" type="pres">
      <dgm:prSet presAssocID="{825C915A-9233-437C-8A24-7203813F8677}" presName="connectorText" presStyleLbl="sibTrans2D1" presStyleIdx="0" presStyleCnt="6"/>
      <dgm:spPr/>
      <dgm:t>
        <a:bodyPr/>
        <a:lstStyle/>
        <a:p>
          <a:endParaRPr lang="en-US"/>
        </a:p>
      </dgm:t>
    </dgm:pt>
    <dgm:pt modelId="{9626389D-15EC-40E9-830C-FB808CC521C2}" type="pres">
      <dgm:prSet presAssocID="{01E1889F-BD45-4009-9E28-F55CC5A7FBA5}" presName="node" presStyleLbl="node1" presStyleIdx="1" presStyleCnt="7" custScaleX="127172">
        <dgm:presLayoutVars>
          <dgm:bulletEnabled val="1"/>
        </dgm:presLayoutVars>
      </dgm:prSet>
      <dgm:spPr/>
      <dgm:t>
        <a:bodyPr/>
        <a:lstStyle/>
        <a:p>
          <a:endParaRPr lang="en-US"/>
        </a:p>
      </dgm:t>
    </dgm:pt>
    <dgm:pt modelId="{28675608-76DA-44B7-AF14-3E29253AF9EA}" type="pres">
      <dgm:prSet presAssocID="{636122E5-9EE2-4E0F-89CD-554961A9EB1C}" presName="sibTrans" presStyleLbl="sibTrans2D1" presStyleIdx="1" presStyleCnt="6"/>
      <dgm:spPr/>
      <dgm:t>
        <a:bodyPr/>
        <a:lstStyle/>
        <a:p>
          <a:endParaRPr lang="en-US"/>
        </a:p>
      </dgm:t>
    </dgm:pt>
    <dgm:pt modelId="{5A60B5E5-37C6-450A-87E1-45C390F5D2B8}" type="pres">
      <dgm:prSet presAssocID="{636122E5-9EE2-4E0F-89CD-554961A9EB1C}" presName="connectorText" presStyleLbl="sibTrans2D1" presStyleIdx="1" presStyleCnt="6"/>
      <dgm:spPr/>
      <dgm:t>
        <a:bodyPr/>
        <a:lstStyle/>
        <a:p>
          <a:endParaRPr lang="en-US"/>
        </a:p>
      </dgm:t>
    </dgm:pt>
    <dgm:pt modelId="{06A3AFEC-ED13-487E-9A2A-6647239F1A98}" type="pres">
      <dgm:prSet presAssocID="{A545C587-843D-439C-9720-C92890F14349}" presName="node" presStyleLbl="node1" presStyleIdx="2" presStyleCnt="7" custScaleX="127172">
        <dgm:presLayoutVars>
          <dgm:bulletEnabled val="1"/>
        </dgm:presLayoutVars>
      </dgm:prSet>
      <dgm:spPr/>
      <dgm:t>
        <a:bodyPr/>
        <a:lstStyle/>
        <a:p>
          <a:endParaRPr lang="en-US"/>
        </a:p>
      </dgm:t>
    </dgm:pt>
    <dgm:pt modelId="{80255E41-92FF-48E8-AD85-E2633DB418BC}" type="pres">
      <dgm:prSet presAssocID="{05441F2F-7379-4250-8DA5-8AA89785CED8}" presName="sibTrans" presStyleLbl="sibTrans2D1" presStyleIdx="2" presStyleCnt="6"/>
      <dgm:spPr/>
      <dgm:t>
        <a:bodyPr/>
        <a:lstStyle/>
        <a:p>
          <a:endParaRPr lang="en-US"/>
        </a:p>
      </dgm:t>
    </dgm:pt>
    <dgm:pt modelId="{643E9BCB-9DC3-4561-BD0B-1383828371B6}" type="pres">
      <dgm:prSet presAssocID="{05441F2F-7379-4250-8DA5-8AA89785CED8}" presName="connectorText" presStyleLbl="sibTrans2D1" presStyleIdx="2" presStyleCnt="6"/>
      <dgm:spPr/>
      <dgm:t>
        <a:bodyPr/>
        <a:lstStyle/>
        <a:p>
          <a:endParaRPr lang="en-US"/>
        </a:p>
      </dgm:t>
    </dgm:pt>
    <dgm:pt modelId="{3F3CBB81-784F-4022-B28D-D341B7C3B465}" type="pres">
      <dgm:prSet presAssocID="{E89D251F-9754-43CE-891C-F8AD5A4B15DE}" presName="node" presStyleLbl="node1" presStyleIdx="3" presStyleCnt="7" custScaleX="127172">
        <dgm:presLayoutVars>
          <dgm:bulletEnabled val="1"/>
        </dgm:presLayoutVars>
      </dgm:prSet>
      <dgm:spPr/>
      <dgm:t>
        <a:bodyPr/>
        <a:lstStyle/>
        <a:p>
          <a:endParaRPr lang="en-US"/>
        </a:p>
      </dgm:t>
    </dgm:pt>
    <dgm:pt modelId="{94F63BD6-ECE2-4AE6-9ED3-D2971D9E1904}" type="pres">
      <dgm:prSet presAssocID="{EFC16345-ED30-48CB-8F2E-286DC3BB037A}" presName="sibTrans" presStyleLbl="sibTrans2D1" presStyleIdx="3" presStyleCnt="6"/>
      <dgm:spPr/>
      <dgm:t>
        <a:bodyPr/>
        <a:lstStyle/>
        <a:p>
          <a:endParaRPr lang="en-US"/>
        </a:p>
      </dgm:t>
    </dgm:pt>
    <dgm:pt modelId="{D6E81BD8-D241-417F-99CE-7EC1EBCBEAF0}" type="pres">
      <dgm:prSet presAssocID="{EFC16345-ED30-48CB-8F2E-286DC3BB037A}" presName="connectorText" presStyleLbl="sibTrans2D1" presStyleIdx="3" presStyleCnt="6"/>
      <dgm:spPr/>
      <dgm:t>
        <a:bodyPr/>
        <a:lstStyle/>
        <a:p>
          <a:endParaRPr lang="en-US"/>
        </a:p>
      </dgm:t>
    </dgm:pt>
    <dgm:pt modelId="{217CF5C6-D438-40BB-9093-FD505E3A15A4}" type="pres">
      <dgm:prSet presAssocID="{BC757991-F55E-42B2-8C8A-C62AEE73546D}" presName="node" presStyleLbl="node1" presStyleIdx="4" presStyleCnt="7" custScaleX="130489">
        <dgm:presLayoutVars>
          <dgm:bulletEnabled val="1"/>
        </dgm:presLayoutVars>
      </dgm:prSet>
      <dgm:spPr/>
      <dgm:t>
        <a:bodyPr/>
        <a:lstStyle/>
        <a:p>
          <a:endParaRPr lang="en-US"/>
        </a:p>
      </dgm:t>
    </dgm:pt>
    <dgm:pt modelId="{5054DA12-9A98-4F4F-B6A7-9FC1BA6171FF}" type="pres">
      <dgm:prSet presAssocID="{67818B4F-8291-4E28-8C61-1DD915051173}" presName="sibTrans" presStyleLbl="sibTrans2D1" presStyleIdx="4" presStyleCnt="6"/>
      <dgm:spPr/>
      <dgm:t>
        <a:bodyPr/>
        <a:lstStyle/>
        <a:p>
          <a:endParaRPr lang="en-US"/>
        </a:p>
      </dgm:t>
    </dgm:pt>
    <dgm:pt modelId="{821489D8-906C-4D52-96D3-D1980FF3EB73}" type="pres">
      <dgm:prSet presAssocID="{67818B4F-8291-4E28-8C61-1DD915051173}" presName="connectorText" presStyleLbl="sibTrans2D1" presStyleIdx="4" presStyleCnt="6"/>
      <dgm:spPr/>
      <dgm:t>
        <a:bodyPr/>
        <a:lstStyle/>
        <a:p>
          <a:endParaRPr lang="en-US"/>
        </a:p>
      </dgm:t>
    </dgm:pt>
    <dgm:pt modelId="{A8CB6E35-7E44-4098-8D07-2AF9C0625985}" type="pres">
      <dgm:prSet presAssocID="{7548AE12-AF4B-4B08-9FBE-BC326B4766D1}" presName="node" presStyleLbl="node1" presStyleIdx="5" presStyleCnt="7" custScaleX="132701">
        <dgm:presLayoutVars>
          <dgm:bulletEnabled val="1"/>
        </dgm:presLayoutVars>
      </dgm:prSet>
      <dgm:spPr/>
      <dgm:t>
        <a:bodyPr/>
        <a:lstStyle/>
        <a:p>
          <a:endParaRPr lang="en-US"/>
        </a:p>
      </dgm:t>
    </dgm:pt>
    <dgm:pt modelId="{958D2432-47EF-4EF6-9C6F-12254A18066F}" type="pres">
      <dgm:prSet presAssocID="{C8A01C58-B327-4FEA-8E46-652FFB4431AD}" presName="sibTrans" presStyleLbl="sibTrans2D1" presStyleIdx="5" presStyleCnt="6"/>
      <dgm:spPr/>
      <dgm:t>
        <a:bodyPr/>
        <a:lstStyle/>
        <a:p>
          <a:endParaRPr lang="en-US"/>
        </a:p>
      </dgm:t>
    </dgm:pt>
    <dgm:pt modelId="{CD9CF612-F905-448C-9A0C-7DB3DCF93476}" type="pres">
      <dgm:prSet presAssocID="{C8A01C58-B327-4FEA-8E46-652FFB4431AD}" presName="connectorText" presStyleLbl="sibTrans2D1" presStyleIdx="5" presStyleCnt="6"/>
      <dgm:spPr/>
      <dgm:t>
        <a:bodyPr/>
        <a:lstStyle/>
        <a:p>
          <a:endParaRPr lang="en-US"/>
        </a:p>
      </dgm:t>
    </dgm:pt>
    <dgm:pt modelId="{092E6A5D-330A-4507-8D89-760471581440}" type="pres">
      <dgm:prSet presAssocID="{03BAA243-576C-4BAC-83D7-DCC01F2A6FDF}" presName="node" presStyleLbl="node1" presStyleIdx="6" presStyleCnt="7" custScaleX="133948">
        <dgm:presLayoutVars>
          <dgm:bulletEnabled val="1"/>
        </dgm:presLayoutVars>
      </dgm:prSet>
      <dgm:spPr/>
      <dgm:t>
        <a:bodyPr/>
        <a:lstStyle/>
        <a:p>
          <a:endParaRPr lang="en-US"/>
        </a:p>
      </dgm:t>
    </dgm:pt>
  </dgm:ptLst>
  <dgm:cxnLst>
    <dgm:cxn modelId="{AAD446C7-0282-47AF-95CF-97D31ED9CA97}" type="presOf" srcId="{05441F2F-7379-4250-8DA5-8AA89785CED8}" destId="{80255E41-92FF-48E8-AD85-E2633DB418BC}" srcOrd="0" destOrd="0" presId="urn:microsoft.com/office/officeart/2005/8/layout/process2"/>
    <dgm:cxn modelId="{37B1DCAC-1317-4E05-BA44-7DDB189CF66D}" type="presOf" srcId="{EFC16345-ED30-48CB-8F2E-286DC3BB037A}" destId="{94F63BD6-ECE2-4AE6-9ED3-D2971D9E1904}" srcOrd="0" destOrd="0" presId="urn:microsoft.com/office/officeart/2005/8/layout/process2"/>
    <dgm:cxn modelId="{D05BC7C7-2066-4249-BC40-1AD8FB2A458E}" srcId="{325A821F-847B-48C8-ACCC-CCDEF4DAD2B6}" destId="{9B34B24D-1EC8-4A30-9C80-9D4358753666}" srcOrd="0" destOrd="0" parTransId="{578CCFE4-C34F-4EF2-A2F5-5A59E8153B63}" sibTransId="{825C915A-9233-437C-8A24-7203813F8677}"/>
    <dgm:cxn modelId="{85EA9AA7-044A-4C01-BD4D-C26E24050F96}" type="presOf" srcId="{E89D251F-9754-43CE-891C-F8AD5A4B15DE}" destId="{3F3CBB81-784F-4022-B28D-D341B7C3B465}" srcOrd="0" destOrd="0" presId="urn:microsoft.com/office/officeart/2005/8/layout/process2"/>
    <dgm:cxn modelId="{D2FF80EC-EC03-4CB5-9278-3C29EF60F41C}" srcId="{325A821F-847B-48C8-ACCC-CCDEF4DAD2B6}" destId="{01E1889F-BD45-4009-9E28-F55CC5A7FBA5}" srcOrd="1" destOrd="0" parTransId="{1090D2B6-A8C8-4DB8-B91C-78DC3316BCCA}" sibTransId="{636122E5-9EE2-4E0F-89CD-554961A9EB1C}"/>
    <dgm:cxn modelId="{0A8E99F2-6620-48B1-B5D1-30F6EB1B1307}" type="presOf" srcId="{03BAA243-576C-4BAC-83D7-DCC01F2A6FDF}" destId="{092E6A5D-330A-4507-8D89-760471581440}" srcOrd="0" destOrd="0" presId="urn:microsoft.com/office/officeart/2005/8/layout/process2"/>
    <dgm:cxn modelId="{31063D94-44D6-4110-A42E-820F454D578F}" type="presOf" srcId="{EFC16345-ED30-48CB-8F2E-286DC3BB037A}" destId="{D6E81BD8-D241-417F-99CE-7EC1EBCBEAF0}" srcOrd="1" destOrd="0" presId="urn:microsoft.com/office/officeart/2005/8/layout/process2"/>
    <dgm:cxn modelId="{61679AB4-202F-4009-A740-C14A0CA22795}" srcId="{325A821F-847B-48C8-ACCC-CCDEF4DAD2B6}" destId="{03BAA243-576C-4BAC-83D7-DCC01F2A6FDF}" srcOrd="6" destOrd="0" parTransId="{3CBAB600-612B-4F92-9D72-9E26C232CCD6}" sibTransId="{9E6971D5-8440-4899-935A-FFBEAE92D7CC}"/>
    <dgm:cxn modelId="{3E65FBF8-C392-470E-BD8A-971B5E7FFCC9}" type="presOf" srcId="{01E1889F-BD45-4009-9E28-F55CC5A7FBA5}" destId="{9626389D-15EC-40E9-830C-FB808CC521C2}" srcOrd="0" destOrd="0" presId="urn:microsoft.com/office/officeart/2005/8/layout/process2"/>
    <dgm:cxn modelId="{B6C6BD8A-282B-458D-8533-E46AC3F0A9BA}" type="presOf" srcId="{825C915A-9233-437C-8A24-7203813F8677}" destId="{3AE72FF3-31BC-4C2F-AD06-B7DAC4EFEEA7}" srcOrd="1" destOrd="0" presId="urn:microsoft.com/office/officeart/2005/8/layout/process2"/>
    <dgm:cxn modelId="{5D9B34F9-A926-4E5A-B039-2A21CC029FD2}" type="presOf" srcId="{7548AE12-AF4B-4B08-9FBE-BC326B4766D1}" destId="{A8CB6E35-7E44-4098-8D07-2AF9C0625985}" srcOrd="0" destOrd="0" presId="urn:microsoft.com/office/officeart/2005/8/layout/process2"/>
    <dgm:cxn modelId="{678692EF-D4E1-4ADC-B3FA-A4DB7277C9D8}" type="presOf" srcId="{05441F2F-7379-4250-8DA5-8AA89785CED8}" destId="{643E9BCB-9DC3-4561-BD0B-1383828371B6}" srcOrd="1" destOrd="0" presId="urn:microsoft.com/office/officeart/2005/8/layout/process2"/>
    <dgm:cxn modelId="{94965777-7B83-430F-AFF2-8176547B25C8}" type="presOf" srcId="{636122E5-9EE2-4E0F-89CD-554961A9EB1C}" destId="{5A60B5E5-37C6-450A-87E1-45C390F5D2B8}" srcOrd="1" destOrd="0" presId="urn:microsoft.com/office/officeart/2005/8/layout/process2"/>
    <dgm:cxn modelId="{3BA99F45-D66E-41BF-A009-B9B365EB6E9E}" type="presOf" srcId="{67818B4F-8291-4E28-8C61-1DD915051173}" destId="{821489D8-906C-4D52-96D3-D1980FF3EB73}" srcOrd="1" destOrd="0" presId="urn:microsoft.com/office/officeart/2005/8/layout/process2"/>
    <dgm:cxn modelId="{92C557A6-4557-418F-87CC-D069D91D2DC2}" type="presOf" srcId="{C8A01C58-B327-4FEA-8E46-652FFB4431AD}" destId="{CD9CF612-F905-448C-9A0C-7DB3DCF93476}" srcOrd="1" destOrd="0" presId="urn:microsoft.com/office/officeart/2005/8/layout/process2"/>
    <dgm:cxn modelId="{5E532C32-B7EC-48A8-9FDE-096075488583}" srcId="{325A821F-847B-48C8-ACCC-CCDEF4DAD2B6}" destId="{A545C587-843D-439C-9720-C92890F14349}" srcOrd="2" destOrd="0" parTransId="{ED52DCDD-099D-4AFB-B0BA-89367656848F}" sibTransId="{05441F2F-7379-4250-8DA5-8AA89785CED8}"/>
    <dgm:cxn modelId="{C7796E62-8C20-4F2A-A2CD-05CB6D569E9F}" srcId="{325A821F-847B-48C8-ACCC-CCDEF4DAD2B6}" destId="{E89D251F-9754-43CE-891C-F8AD5A4B15DE}" srcOrd="3" destOrd="0" parTransId="{EF0FA6C2-63EB-4A62-9942-5C203E64D57D}" sibTransId="{EFC16345-ED30-48CB-8F2E-286DC3BB037A}"/>
    <dgm:cxn modelId="{14CDA9A7-42C0-411B-849D-B49202C1A6AC}" srcId="{325A821F-847B-48C8-ACCC-CCDEF4DAD2B6}" destId="{BC757991-F55E-42B2-8C8A-C62AEE73546D}" srcOrd="4" destOrd="0" parTransId="{C67AF7D2-5FD3-43FD-B27E-87C8DB944BD5}" sibTransId="{67818B4F-8291-4E28-8C61-1DD915051173}"/>
    <dgm:cxn modelId="{B3E7B16C-7331-475C-AC0F-2BDB7971D44B}" type="presOf" srcId="{825C915A-9233-437C-8A24-7203813F8677}" destId="{DFCFA325-F85D-4EF8-8307-25EC4F8AD84A}" srcOrd="0" destOrd="0" presId="urn:microsoft.com/office/officeart/2005/8/layout/process2"/>
    <dgm:cxn modelId="{BEBF3C09-6BAA-4676-A980-9D2210817769}" type="presOf" srcId="{BC757991-F55E-42B2-8C8A-C62AEE73546D}" destId="{217CF5C6-D438-40BB-9093-FD505E3A15A4}" srcOrd="0" destOrd="0" presId="urn:microsoft.com/office/officeart/2005/8/layout/process2"/>
    <dgm:cxn modelId="{A82A0EA3-6586-40D3-969C-C9CFDE0A4C04}" srcId="{325A821F-847B-48C8-ACCC-CCDEF4DAD2B6}" destId="{7548AE12-AF4B-4B08-9FBE-BC326B4766D1}" srcOrd="5" destOrd="0" parTransId="{D3EC2C18-8161-47CE-BC44-716BB26D49E0}" sibTransId="{C8A01C58-B327-4FEA-8E46-652FFB4431AD}"/>
    <dgm:cxn modelId="{E92EFB6D-D85E-4125-8435-3EFBEE932EAE}" type="presOf" srcId="{67818B4F-8291-4E28-8C61-1DD915051173}" destId="{5054DA12-9A98-4F4F-B6A7-9FC1BA6171FF}" srcOrd="0" destOrd="0" presId="urn:microsoft.com/office/officeart/2005/8/layout/process2"/>
    <dgm:cxn modelId="{86AC9D49-E15D-440B-9193-9E6EFC2AF833}" type="presOf" srcId="{636122E5-9EE2-4E0F-89CD-554961A9EB1C}" destId="{28675608-76DA-44B7-AF14-3E29253AF9EA}" srcOrd="0" destOrd="0" presId="urn:microsoft.com/office/officeart/2005/8/layout/process2"/>
    <dgm:cxn modelId="{F1C7C322-CE75-4CC7-9980-E9D8176092E1}" type="presOf" srcId="{9B34B24D-1EC8-4A30-9C80-9D4358753666}" destId="{058E23A8-1DD3-4B60-8A21-67D139A4CA01}" srcOrd="0" destOrd="0" presId="urn:microsoft.com/office/officeart/2005/8/layout/process2"/>
    <dgm:cxn modelId="{084B2EEE-AE14-4E87-977C-7CA783008F53}" type="presOf" srcId="{A545C587-843D-439C-9720-C92890F14349}" destId="{06A3AFEC-ED13-487E-9A2A-6647239F1A98}" srcOrd="0" destOrd="0" presId="urn:microsoft.com/office/officeart/2005/8/layout/process2"/>
    <dgm:cxn modelId="{F72C8A35-6F01-4444-AB47-5DB6D12FCCCB}" type="presOf" srcId="{325A821F-847B-48C8-ACCC-CCDEF4DAD2B6}" destId="{D7B115F9-C3FF-42A9-A74B-9BAB6119C0EA}" srcOrd="0" destOrd="0" presId="urn:microsoft.com/office/officeart/2005/8/layout/process2"/>
    <dgm:cxn modelId="{7B9D71AD-9B13-4207-ABD1-10C6C8765DDD}" type="presOf" srcId="{C8A01C58-B327-4FEA-8E46-652FFB4431AD}" destId="{958D2432-47EF-4EF6-9C6F-12254A18066F}" srcOrd="0" destOrd="0" presId="urn:microsoft.com/office/officeart/2005/8/layout/process2"/>
    <dgm:cxn modelId="{428032E5-A4BC-4171-9463-70691A724C01}" type="presParOf" srcId="{D7B115F9-C3FF-42A9-A74B-9BAB6119C0EA}" destId="{058E23A8-1DD3-4B60-8A21-67D139A4CA01}" srcOrd="0" destOrd="0" presId="urn:microsoft.com/office/officeart/2005/8/layout/process2"/>
    <dgm:cxn modelId="{AB377D53-0F00-4A81-A4C1-E96C92D82F5C}" type="presParOf" srcId="{D7B115F9-C3FF-42A9-A74B-9BAB6119C0EA}" destId="{DFCFA325-F85D-4EF8-8307-25EC4F8AD84A}" srcOrd="1" destOrd="0" presId="urn:microsoft.com/office/officeart/2005/8/layout/process2"/>
    <dgm:cxn modelId="{AD19C808-BE13-4A4E-95BE-05298EC7B9DC}" type="presParOf" srcId="{DFCFA325-F85D-4EF8-8307-25EC4F8AD84A}" destId="{3AE72FF3-31BC-4C2F-AD06-B7DAC4EFEEA7}" srcOrd="0" destOrd="0" presId="urn:microsoft.com/office/officeart/2005/8/layout/process2"/>
    <dgm:cxn modelId="{991EA3D2-A0FB-4FB0-B45A-797581088F73}" type="presParOf" srcId="{D7B115F9-C3FF-42A9-A74B-9BAB6119C0EA}" destId="{9626389D-15EC-40E9-830C-FB808CC521C2}" srcOrd="2" destOrd="0" presId="urn:microsoft.com/office/officeart/2005/8/layout/process2"/>
    <dgm:cxn modelId="{42198950-5734-4BCC-9ECE-F1AF026CDFA8}" type="presParOf" srcId="{D7B115F9-C3FF-42A9-A74B-9BAB6119C0EA}" destId="{28675608-76DA-44B7-AF14-3E29253AF9EA}" srcOrd="3" destOrd="0" presId="urn:microsoft.com/office/officeart/2005/8/layout/process2"/>
    <dgm:cxn modelId="{6A6A425F-4475-4D96-A008-C8AEDF7C3743}" type="presParOf" srcId="{28675608-76DA-44B7-AF14-3E29253AF9EA}" destId="{5A60B5E5-37C6-450A-87E1-45C390F5D2B8}" srcOrd="0" destOrd="0" presId="urn:microsoft.com/office/officeart/2005/8/layout/process2"/>
    <dgm:cxn modelId="{FE1CAE62-FEF7-4039-B2CC-5ADD45473850}" type="presParOf" srcId="{D7B115F9-C3FF-42A9-A74B-9BAB6119C0EA}" destId="{06A3AFEC-ED13-487E-9A2A-6647239F1A98}" srcOrd="4" destOrd="0" presId="urn:microsoft.com/office/officeart/2005/8/layout/process2"/>
    <dgm:cxn modelId="{2D3D65BC-5BD3-4725-B6AE-64AF5D23F28D}" type="presParOf" srcId="{D7B115F9-C3FF-42A9-A74B-9BAB6119C0EA}" destId="{80255E41-92FF-48E8-AD85-E2633DB418BC}" srcOrd="5" destOrd="0" presId="urn:microsoft.com/office/officeart/2005/8/layout/process2"/>
    <dgm:cxn modelId="{FCCBE1B2-E6B6-41DF-887B-57BC87CFE8B0}" type="presParOf" srcId="{80255E41-92FF-48E8-AD85-E2633DB418BC}" destId="{643E9BCB-9DC3-4561-BD0B-1383828371B6}" srcOrd="0" destOrd="0" presId="urn:microsoft.com/office/officeart/2005/8/layout/process2"/>
    <dgm:cxn modelId="{54D3E385-6A20-4723-A842-99CB8EEDE55F}" type="presParOf" srcId="{D7B115F9-C3FF-42A9-A74B-9BAB6119C0EA}" destId="{3F3CBB81-784F-4022-B28D-D341B7C3B465}" srcOrd="6" destOrd="0" presId="urn:microsoft.com/office/officeart/2005/8/layout/process2"/>
    <dgm:cxn modelId="{23E164B7-E765-4066-AF46-FE33D0070429}" type="presParOf" srcId="{D7B115F9-C3FF-42A9-A74B-9BAB6119C0EA}" destId="{94F63BD6-ECE2-4AE6-9ED3-D2971D9E1904}" srcOrd="7" destOrd="0" presId="urn:microsoft.com/office/officeart/2005/8/layout/process2"/>
    <dgm:cxn modelId="{A31EB257-ED68-4106-8926-F0BF0BF4E49C}" type="presParOf" srcId="{94F63BD6-ECE2-4AE6-9ED3-D2971D9E1904}" destId="{D6E81BD8-D241-417F-99CE-7EC1EBCBEAF0}" srcOrd="0" destOrd="0" presId="urn:microsoft.com/office/officeart/2005/8/layout/process2"/>
    <dgm:cxn modelId="{01E83BBB-12BF-48DB-8F83-53D46D9CF3D8}" type="presParOf" srcId="{D7B115F9-C3FF-42A9-A74B-9BAB6119C0EA}" destId="{217CF5C6-D438-40BB-9093-FD505E3A15A4}" srcOrd="8" destOrd="0" presId="urn:microsoft.com/office/officeart/2005/8/layout/process2"/>
    <dgm:cxn modelId="{B3DF92F8-41F1-41C9-96A7-45AC6FDF29ED}" type="presParOf" srcId="{D7B115F9-C3FF-42A9-A74B-9BAB6119C0EA}" destId="{5054DA12-9A98-4F4F-B6A7-9FC1BA6171FF}" srcOrd="9" destOrd="0" presId="urn:microsoft.com/office/officeart/2005/8/layout/process2"/>
    <dgm:cxn modelId="{FC2474D3-3DEC-47AC-907A-942DD1D2683D}" type="presParOf" srcId="{5054DA12-9A98-4F4F-B6A7-9FC1BA6171FF}" destId="{821489D8-906C-4D52-96D3-D1980FF3EB73}" srcOrd="0" destOrd="0" presId="urn:microsoft.com/office/officeart/2005/8/layout/process2"/>
    <dgm:cxn modelId="{49C9E880-5A5E-4B33-9684-0F01FAC0D6B1}" type="presParOf" srcId="{D7B115F9-C3FF-42A9-A74B-9BAB6119C0EA}" destId="{A8CB6E35-7E44-4098-8D07-2AF9C0625985}" srcOrd="10" destOrd="0" presId="urn:microsoft.com/office/officeart/2005/8/layout/process2"/>
    <dgm:cxn modelId="{9BC8FA57-C9C1-43BD-B626-ABE77F252D39}" type="presParOf" srcId="{D7B115F9-C3FF-42A9-A74B-9BAB6119C0EA}" destId="{958D2432-47EF-4EF6-9C6F-12254A18066F}" srcOrd="11" destOrd="0" presId="urn:microsoft.com/office/officeart/2005/8/layout/process2"/>
    <dgm:cxn modelId="{AC230144-6426-4FB7-A7BF-FD4D1DD8ADAB}" type="presParOf" srcId="{958D2432-47EF-4EF6-9C6F-12254A18066F}" destId="{CD9CF612-F905-448C-9A0C-7DB3DCF93476}" srcOrd="0" destOrd="0" presId="urn:microsoft.com/office/officeart/2005/8/layout/process2"/>
    <dgm:cxn modelId="{7F706B4C-C8DB-4CD3-AEF1-39F3845B41D2}" type="presParOf" srcId="{D7B115F9-C3FF-42A9-A74B-9BAB6119C0EA}" destId="{092E6A5D-330A-4507-8D89-760471581440}" srcOrd="1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5A821F-847B-48C8-ACCC-CCDEF4DAD2B6}" type="doc">
      <dgm:prSet loTypeId="urn:microsoft.com/office/officeart/2005/8/layout/process2" loCatId="process" qsTypeId="urn:microsoft.com/office/officeart/2005/8/quickstyle/simple1" qsCatId="simple" csTypeId="urn:microsoft.com/office/officeart/2005/8/colors/accent0_2" csCatId="mainScheme" phldr="1"/>
      <dgm:spPr>
        <a:scene3d>
          <a:camera prst="orthographicFront">
            <a:rot lat="0" lon="0" rev="0"/>
          </a:camera>
          <a:lightRig rig="soft" dir="t">
            <a:rot lat="0" lon="0" rev="0"/>
          </a:lightRig>
        </a:scene3d>
      </dgm:spPr>
      <dgm:t>
        <a:bodyPr/>
        <a:lstStyle/>
        <a:p>
          <a:endParaRPr lang="en-US"/>
        </a:p>
      </dgm:t>
    </dgm:pt>
    <dgm:pt modelId="{01E1889F-BD45-4009-9E28-F55CC5A7FBA5}">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Recruitment and Selection</a:t>
          </a:r>
          <a:endParaRPr lang="en-US" dirty="0">
            <a:effectLst>
              <a:outerShdw blurRad="38100" dist="38100" dir="2700000" algn="tl">
                <a:srgbClr val="000000">
                  <a:alpha val="43137"/>
                </a:srgbClr>
              </a:outerShdw>
            </a:effectLst>
          </a:endParaRPr>
        </a:p>
      </dgm:t>
    </dgm:pt>
    <dgm:pt modelId="{1090D2B6-A8C8-4DB8-B91C-78DC3316BCCA}" type="parTrans" cxnId="{D2FF80EC-EC03-4CB5-9278-3C29EF60F41C}">
      <dgm:prSet/>
      <dgm:spPr/>
      <dgm:t>
        <a:bodyPr/>
        <a:lstStyle/>
        <a:p>
          <a:endParaRPr lang="en-US"/>
        </a:p>
      </dgm:t>
    </dgm:pt>
    <dgm:pt modelId="{636122E5-9EE2-4E0F-89CD-554961A9EB1C}" type="sibTrans" cxnId="{D2FF80EC-EC03-4CB5-9278-3C29EF60F41C}">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A545C587-843D-439C-9720-C92890F14349}">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Enrollment</a:t>
          </a:r>
          <a:endParaRPr lang="en-US" dirty="0">
            <a:effectLst>
              <a:outerShdw blurRad="38100" dist="38100" dir="2700000" algn="tl">
                <a:srgbClr val="000000">
                  <a:alpha val="43137"/>
                </a:srgbClr>
              </a:outerShdw>
            </a:effectLst>
          </a:endParaRPr>
        </a:p>
      </dgm:t>
    </dgm:pt>
    <dgm:pt modelId="{ED52DCDD-099D-4AFB-B0BA-89367656848F}" type="parTrans" cxnId="{5E532C32-B7EC-48A8-9FDE-096075488583}">
      <dgm:prSet/>
      <dgm:spPr/>
      <dgm:t>
        <a:bodyPr/>
        <a:lstStyle/>
        <a:p>
          <a:endParaRPr lang="en-US"/>
        </a:p>
      </dgm:t>
    </dgm:pt>
    <dgm:pt modelId="{05441F2F-7379-4250-8DA5-8AA89785CED8}" type="sibTrans" cxnId="{5E532C32-B7EC-48A8-9FDE-096075488583}">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E89D251F-9754-43CE-891C-F8AD5A4B15D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Training</a:t>
          </a:r>
          <a:endParaRPr lang="en-US" dirty="0">
            <a:effectLst>
              <a:outerShdw blurRad="38100" dist="38100" dir="2700000" algn="tl">
                <a:srgbClr val="000000">
                  <a:alpha val="43137"/>
                </a:srgbClr>
              </a:outerShdw>
            </a:effectLst>
          </a:endParaRPr>
        </a:p>
      </dgm:t>
    </dgm:pt>
    <dgm:pt modelId="{EF0FA6C2-63EB-4A62-9942-5C203E64D57D}" type="parTrans" cxnId="{C7796E62-8C20-4F2A-A2CD-05CB6D569E9F}">
      <dgm:prSet/>
      <dgm:spPr/>
      <dgm:t>
        <a:bodyPr/>
        <a:lstStyle/>
        <a:p>
          <a:endParaRPr lang="en-US"/>
        </a:p>
      </dgm:t>
    </dgm:pt>
    <dgm:pt modelId="{EFC16345-ED30-48CB-8F2E-286DC3BB037A}" type="sibTrans" cxnId="{C7796E62-8C20-4F2A-A2CD-05CB6D569E9F}">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BC757991-F55E-42B2-8C8A-C62AEE73546D}">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Supervision</a:t>
          </a:r>
          <a:endParaRPr lang="en-US" dirty="0">
            <a:effectLst>
              <a:outerShdw blurRad="38100" dist="38100" dir="2700000" algn="tl">
                <a:srgbClr val="000000">
                  <a:alpha val="43137"/>
                </a:srgbClr>
              </a:outerShdw>
            </a:effectLst>
          </a:endParaRPr>
        </a:p>
      </dgm:t>
    </dgm:pt>
    <dgm:pt modelId="{C67AF7D2-5FD3-43FD-B27E-87C8DB944BD5}" type="parTrans" cxnId="{14CDA9A7-42C0-411B-849D-B49202C1A6AC}">
      <dgm:prSet/>
      <dgm:spPr/>
      <dgm:t>
        <a:bodyPr/>
        <a:lstStyle/>
        <a:p>
          <a:endParaRPr lang="en-US"/>
        </a:p>
      </dgm:t>
    </dgm:pt>
    <dgm:pt modelId="{67818B4F-8291-4E28-8C61-1DD915051173}" type="sibTrans" cxnId="{14CDA9A7-42C0-411B-849D-B49202C1A6AC}">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7548AE12-AF4B-4B08-9FBE-BC326B4766D1}">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Performance Assessment</a:t>
          </a:r>
          <a:endParaRPr lang="en-US" dirty="0">
            <a:effectLst>
              <a:outerShdw blurRad="38100" dist="38100" dir="2700000" algn="tl">
                <a:srgbClr val="000000">
                  <a:alpha val="43137"/>
                </a:srgbClr>
              </a:outerShdw>
            </a:effectLst>
          </a:endParaRPr>
        </a:p>
      </dgm:t>
    </dgm:pt>
    <dgm:pt modelId="{D3EC2C18-8161-47CE-BC44-716BB26D49E0}" type="parTrans" cxnId="{A82A0EA3-6586-40D3-969C-C9CFDE0A4C04}">
      <dgm:prSet/>
      <dgm:spPr/>
      <dgm:t>
        <a:bodyPr/>
        <a:lstStyle/>
        <a:p>
          <a:endParaRPr lang="en-US"/>
        </a:p>
      </dgm:t>
    </dgm:pt>
    <dgm:pt modelId="{C8A01C58-B327-4FEA-8E46-652FFB4431AD}" type="sibTrans" cxnId="{A82A0EA3-6586-40D3-969C-C9CFDE0A4C04}">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03BAA243-576C-4BAC-83D7-DCC01F2A6FDF}">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Exit</a:t>
          </a:r>
          <a:endParaRPr lang="en-US" dirty="0">
            <a:effectLst>
              <a:outerShdw blurRad="38100" dist="38100" dir="2700000" algn="tl">
                <a:srgbClr val="000000">
                  <a:alpha val="43137"/>
                </a:srgbClr>
              </a:outerShdw>
            </a:effectLst>
          </a:endParaRPr>
        </a:p>
      </dgm:t>
    </dgm:pt>
    <dgm:pt modelId="{3CBAB600-612B-4F92-9D72-9E26C232CCD6}" type="parTrans" cxnId="{61679AB4-202F-4009-A740-C14A0CA22795}">
      <dgm:prSet/>
      <dgm:spPr/>
      <dgm:t>
        <a:bodyPr/>
        <a:lstStyle/>
        <a:p>
          <a:endParaRPr lang="en-US"/>
        </a:p>
      </dgm:t>
    </dgm:pt>
    <dgm:pt modelId="{9E6971D5-8440-4899-935A-FFBEAE92D7CC}" type="sibTrans" cxnId="{61679AB4-202F-4009-A740-C14A0CA22795}">
      <dgm:prSet/>
      <dgm:spPr/>
      <dgm:t>
        <a:bodyPr/>
        <a:lstStyle/>
        <a:p>
          <a:endParaRPr lang="en-US"/>
        </a:p>
      </dgm:t>
    </dgm:pt>
    <dgm:pt modelId="{9B34B24D-1EC8-4A30-9C80-9D4358753666}">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b="1" dirty="0" smtClean="0">
              <a:effectLst>
                <a:outerShdw blurRad="38100" dist="38100" dir="2700000" algn="tl">
                  <a:srgbClr val="000000">
                    <a:alpha val="43137"/>
                  </a:srgbClr>
                </a:outerShdw>
              </a:effectLst>
            </a:rPr>
            <a:t>Position</a:t>
          </a:r>
          <a:r>
            <a:rPr lang="en-US" dirty="0" smtClean="0">
              <a:effectLst>
                <a:outerShdw blurRad="38100" dist="38100" dir="2700000" algn="tl">
                  <a:srgbClr val="000000">
                    <a:alpha val="43137"/>
                  </a:srgbClr>
                </a:outerShdw>
              </a:effectLst>
            </a:rPr>
            <a:t> D</a:t>
          </a:r>
          <a:r>
            <a:rPr lang="en-US" b="1" dirty="0" smtClean="0">
              <a:effectLst>
                <a:outerShdw blurRad="38100" dist="38100" dir="2700000" algn="tl">
                  <a:srgbClr val="000000">
                    <a:alpha val="43137"/>
                  </a:srgbClr>
                </a:outerShdw>
              </a:effectLst>
            </a:rPr>
            <a:t>evelopment</a:t>
          </a:r>
          <a:endParaRPr lang="en-US" dirty="0">
            <a:effectLst>
              <a:outerShdw blurRad="38100" dist="38100" dir="2700000" algn="tl">
                <a:srgbClr val="000000">
                  <a:alpha val="43137"/>
                </a:srgbClr>
              </a:outerShdw>
            </a:effectLst>
          </a:endParaRPr>
        </a:p>
      </dgm:t>
    </dgm:pt>
    <dgm:pt modelId="{825C915A-9233-437C-8A24-7203813F8677}" type="sibTrans" cxnId="{D05BC7C7-2066-4249-BC40-1AD8FB2A458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dirty="0"/>
        </a:p>
      </dgm:t>
    </dgm:pt>
    <dgm:pt modelId="{578CCFE4-C34F-4EF2-A2F5-5A59E8153B63}" type="parTrans" cxnId="{D05BC7C7-2066-4249-BC40-1AD8FB2A458E}">
      <dgm:prSet/>
      <dgm:spPr/>
      <dgm:t>
        <a:bodyPr/>
        <a:lstStyle/>
        <a:p>
          <a:endParaRPr lang="en-US"/>
        </a:p>
      </dgm:t>
    </dgm:pt>
    <dgm:pt modelId="{D7B115F9-C3FF-42A9-A74B-9BAB6119C0EA}" type="pres">
      <dgm:prSet presAssocID="{325A821F-847B-48C8-ACCC-CCDEF4DAD2B6}" presName="linearFlow" presStyleCnt="0">
        <dgm:presLayoutVars>
          <dgm:resizeHandles val="exact"/>
        </dgm:presLayoutVars>
      </dgm:prSet>
      <dgm:spPr/>
      <dgm:t>
        <a:bodyPr/>
        <a:lstStyle/>
        <a:p>
          <a:endParaRPr lang="en-US"/>
        </a:p>
      </dgm:t>
    </dgm:pt>
    <dgm:pt modelId="{058E23A8-1DD3-4B60-8A21-67D139A4CA01}" type="pres">
      <dgm:prSet presAssocID="{9B34B24D-1EC8-4A30-9C80-9D4358753666}" presName="node" presStyleLbl="node1" presStyleIdx="0" presStyleCnt="7" custScaleX="126066" custLinFactX="-74366" custLinFactY="341745" custLinFactNeighborX="-100000" custLinFactNeighborY="400000">
        <dgm:presLayoutVars>
          <dgm:bulletEnabled val="1"/>
        </dgm:presLayoutVars>
      </dgm:prSet>
      <dgm:spPr/>
      <dgm:t>
        <a:bodyPr/>
        <a:lstStyle/>
        <a:p>
          <a:endParaRPr lang="en-US"/>
        </a:p>
      </dgm:t>
    </dgm:pt>
    <dgm:pt modelId="{DFCFA325-F85D-4EF8-8307-25EC4F8AD84A}" type="pres">
      <dgm:prSet presAssocID="{825C915A-9233-437C-8A24-7203813F8677}" presName="sibTrans" presStyleLbl="sibTrans2D1" presStyleIdx="0" presStyleCnt="6" custScaleX="3191" custScaleY="273188" custLinFactY="200000" custLinFactNeighborX="-43435" custLinFactNeighborY="229357"/>
      <dgm:spPr/>
      <dgm:t>
        <a:bodyPr/>
        <a:lstStyle/>
        <a:p>
          <a:endParaRPr lang="en-US"/>
        </a:p>
      </dgm:t>
    </dgm:pt>
    <dgm:pt modelId="{3AE72FF3-31BC-4C2F-AD06-B7DAC4EFEEA7}" type="pres">
      <dgm:prSet presAssocID="{825C915A-9233-437C-8A24-7203813F8677}" presName="connectorText" presStyleLbl="sibTrans2D1" presStyleIdx="0" presStyleCnt="6"/>
      <dgm:spPr/>
      <dgm:t>
        <a:bodyPr/>
        <a:lstStyle/>
        <a:p>
          <a:endParaRPr lang="en-US"/>
        </a:p>
      </dgm:t>
    </dgm:pt>
    <dgm:pt modelId="{9626389D-15EC-40E9-830C-FB808CC521C2}" type="pres">
      <dgm:prSet presAssocID="{01E1889F-BD45-4009-9E28-F55CC5A7FBA5}" presName="node" presStyleLbl="node1" presStyleIdx="1" presStyleCnt="7" custScaleX="127172" custLinFactY="-60297" custLinFactNeighborX="22059" custLinFactNeighborY="-100000">
        <dgm:presLayoutVars>
          <dgm:bulletEnabled val="1"/>
        </dgm:presLayoutVars>
      </dgm:prSet>
      <dgm:spPr/>
      <dgm:t>
        <a:bodyPr/>
        <a:lstStyle/>
        <a:p>
          <a:endParaRPr lang="en-US"/>
        </a:p>
      </dgm:t>
    </dgm:pt>
    <dgm:pt modelId="{28675608-76DA-44B7-AF14-3E29253AF9EA}" type="pres">
      <dgm:prSet presAssocID="{636122E5-9EE2-4E0F-89CD-554961A9EB1C}" presName="sibTrans" presStyleLbl="sibTrans2D1" presStyleIdx="1" presStyleCnt="6"/>
      <dgm:spPr/>
      <dgm:t>
        <a:bodyPr/>
        <a:lstStyle/>
        <a:p>
          <a:endParaRPr lang="en-US"/>
        </a:p>
      </dgm:t>
    </dgm:pt>
    <dgm:pt modelId="{5A60B5E5-37C6-450A-87E1-45C390F5D2B8}" type="pres">
      <dgm:prSet presAssocID="{636122E5-9EE2-4E0F-89CD-554961A9EB1C}" presName="connectorText" presStyleLbl="sibTrans2D1" presStyleIdx="1" presStyleCnt="6"/>
      <dgm:spPr/>
      <dgm:t>
        <a:bodyPr/>
        <a:lstStyle/>
        <a:p>
          <a:endParaRPr lang="en-US"/>
        </a:p>
      </dgm:t>
    </dgm:pt>
    <dgm:pt modelId="{06A3AFEC-ED13-487E-9A2A-6647239F1A98}" type="pres">
      <dgm:prSet presAssocID="{A545C587-843D-439C-9720-C92890F14349}" presName="node" presStyleLbl="node1" presStyleIdx="2" presStyleCnt="7" custScaleX="127172" custLinFactY="-60297" custLinFactNeighborX="22059" custLinFactNeighborY="-100000">
        <dgm:presLayoutVars>
          <dgm:bulletEnabled val="1"/>
        </dgm:presLayoutVars>
      </dgm:prSet>
      <dgm:spPr/>
      <dgm:t>
        <a:bodyPr/>
        <a:lstStyle/>
        <a:p>
          <a:endParaRPr lang="en-US"/>
        </a:p>
      </dgm:t>
    </dgm:pt>
    <dgm:pt modelId="{80255E41-92FF-48E8-AD85-E2633DB418BC}" type="pres">
      <dgm:prSet presAssocID="{05441F2F-7379-4250-8DA5-8AA89785CED8}" presName="sibTrans" presStyleLbl="sibTrans2D1" presStyleIdx="2" presStyleCnt="6"/>
      <dgm:spPr/>
      <dgm:t>
        <a:bodyPr/>
        <a:lstStyle/>
        <a:p>
          <a:endParaRPr lang="en-US"/>
        </a:p>
      </dgm:t>
    </dgm:pt>
    <dgm:pt modelId="{643E9BCB-9DC3-4561-BD0B-1383828371B6}" type="pres">
      <dgm:prSet presAssocID="{05441F2F-7379-4250-8DA5-8AA89785CED8}" presName="connectorText" presStyleLbl="sibTrans2D1" presStyleIdx="2" presStyleCnt="6"/>
      <dgm:spPr/>
      <dgm:t>
        <a:bodyPr/>
        <a:lstStyle/>
        <a:p>
          <a:endParaRPr lang="en-US"/>
        </a:p>
      </dgm:t>
    </dgm:pt>
    <dgm:pt modelId="{3F3CBB81-784F-4022-B28D-D341B7C3B465}" type="pres">
      <dgm:prSet presAssocID="{E89D251F-9754-43CE-891C-F8AD5A4B15DE}" presName="node" presStyleLbl="node1" presStyleIdx="3" presStyleCnt="7" custScaleX="127172" custLinFactY="-60297" custLinFactNeighborX="22059" custLinFactNeighborY="-100000">
        <dgm:presLayoutVars>
          <dgm:bulletEnabled val="1"/>
        </dgm:presLayoutVars>
      </dgm:prSet>
      <dgm:spPr/>
      <dgm:t>
        <a:bodyPr/>
        <a:lstStyle/>
        <a:p>
          <a:endParaRPr lang="en-US"/>
        </a:p>
      </dgm:t>
    </dgm:pt>
    <dgm:pt modelId="{94F63BD6-ECE2-4AE6-9ED3-D2971D9E1904}" type="pres">
      <dgm:prSet presAssocID="{EFC16345-ED30-48CB-8F2E-286DC3BB037A}" presName="sibTrans" presStyleLbl="sibTrans2D1" presStyleIdx="3" presStyleCnt="6"/>
      <dgm:spPr/>
      <dgm:t>
        <a:bodyPr/>
        <a:lstStyle/>
        <a:p>
          <a:endParaRPr lang="en-US"/>
        </a:p>
      </dgm:t>
    </dgm:pt>
    <dgm:pt modelId="{D6E81BD8-D241-417F-99CE-7EC1EBCBEAF0}" type="pres">
      <dgm:prSet presAssocID="{EFC16345-ED30-48CB-8F2E-286DC3BB037A}" presName="connectorText" presStyleLbl="sibTrans2D1" presStyleIdx="3" presStyleCnt="6"/>
      <dgm:spPr/>
      <dgm:t>
        <a:bodyPr/>
        <a:lstStyle/>
        <a:p>
          <a:endParaRPr lang="en-US"/>
        </a:p>
      </dgm:t>
    </dgm:pt>
    <dgm:pt modelId="{217CF5C6-D438-40BB-9093-FD505E3A15A4}" type="pres">
      <dgm:prSet presAssocID="{BC757991-F55E-42B2-8C8A-C62AEE73546D}" presName="node" presStyleLbl="node1" presStyleIdx="4" presStyleCnt="7" custScaleX="130489" custLinFactY="-60297" custLinFactNeighborX="22059" custLinFactNeighborY="-100000">
        <dgm:presLayoutVars>
          <dgm:bulletEnabled val="1"/>
        </dgm:presLayoutVars>
      </dgm:prSet>
      <dgm:spPr/>
      <dgm:t>
        <a:bodyPr/>
        <a:lstStyle/>
        <a:p>
          <a:endParaRPr lang="en-US"/>
        </a:p>
      </dgm:t>
    </dgm:pt>
    <dgm:pt modelId="{5054DA12-9A98-4F4F-B6A7-9FC1BA6171FF}" type="pres">
      <dgm:prSet presAssocID="{67818B4F-8291-4E28-8C61-1DD915051173}" presName="sibTrans" presStyleLbl="sibTrans2D1" presStyleIdx="4" presStyleCnt="6"/>
      <dgm:spPr/>
      <dgm:t>
        <a:bodyPr/>
        <a:lstStyle/>
        <a:p>
          <a:endParaRPr lang="en-US"/>
        </a:p>
      </dgm:t>
    </dgm:pt>
    <dgm:pt modelId="{821489D8-906C-4D52-96D3-D1980FF3EB73}" type="pres">
      <dgm:prSet presAssocID="{67818B4F-8291-4E28-8C61-1DD915051173}" presName="connectorText" presStyleLbl="sibTrans2D1" presStyleIdx="4" presStyleCnt="6"/>
      <dgm:spPr/>
      <dgm:t>
        <a:bodyPr/>
        <a:lstStyle/>
        <a:p>
          <a:endParaRPr lang="en-US"/>
        </a:p>
      </dgm:t>
    </dgm:pt>
    <dgm:pt modelId="{A8CB6E35-7E44-4098-8D07-2AF9C0625985}" type="pres">
      <dgm:prSet presAssocID="{7548AE12-AF4B-4B08-9FBE-BC326B4766D1}" presName="node" presStyleLbl="node1" presStyleIdx="5" presStyleCnt="7" custScaleX="132701" custLinFactY="-60297" custLinFactNeighborX="22059" custLinFactNeighborY="-100000">
        <dgm:presLayoutVars>
          <dgm:bulletEnabled val="1"/>
        </dgm:presLayoutVars>
      </dgm:prSet>
      <dgm:spPr/>
      <dgm:t>
        <a:bodyPr/>
        <a:lstStyle/>
        <a:p>
          <a:endParaRPr lang="en-US"/>
        </a:p>
      </dgm:t>
    </dgm:pt>
    <dgm:pt modelId="{958D2432-47EF-4EF6-9C6F-12254A18066F}" type="pres">
      <dgm:prSet presAssocID="{C8A01C58-B327-4FEA-8E46-652FFB4431AD}" presName="sibTrans" presStyleLbl="sibTrans2D1" presStyleIdx="5" presStyleCnt="6"/>
      <dgm:spPr/>
      <dgm:t>
        <a:bodyPr/>
        <a:lstStyle/>
        <a:p>
          <a:endParaRPr lang="en-US"/>
        </a:p>
      </dgm:t>
    </dgm:pt>
    <dgm:pt modelId="{CD9CF612-F905-448C-9A0C-7DB3DCF93476}" type="pres">
      <dgm:prSet presAssocID="{C8A01C58-B327-4FEA-8E46-652FFB4431AD}" presName="connectorText" presStyleLbl="sibTrans2D1" presStyleIdx="5" presStyleCnt="6"/>
      <dgm:spPr/>
      <dgm:t>
        <a:bodyPr/>
        <a:lstStyle/>
        <a:p>
          <a:endParaRPr lang="en-US"/>
        </a:p>
      </dgm:t>
    </dgm:pt>
    <dgm:pt modelId="{092E6A5D-330A-4507-8D89-760471581440}" type="pres">
      <dgm:prSet presAssocID="{03BAA243-576C-4BAC-83D7-DCC01F2A6FDF}" presName="node" presStyleLbl="node1" presStyleIdx="6" presStyleCnt="7" custScaleX="133948" custLinFactY="-60297" custLinFactNeighborX="22059" custLinFactNeighborY="-100000">
        <dgm:presLayoutVars>
          <dgm:bulletEnabled val="1"/>
        </dgm:presLayoutVars>
      </dgm:prSet>
      <dgm:spPr/>
      <dgm:t>
        <a:bodyPr/>
        <a:lstStyle/>
        <a:p>
          <a:endParaRPr lang="en-US"/>
        </a:p>
      </dgm:t>
    </dgm:pt>
  </dgm:ptLst>
  <dgm:cxnLst>
    <dgm:cxn modelId="{B2A16385-B6EC-4941-A97E-B0E057A73B28}" type="presOf" srcId="{E89D251F-9754-43CE-891C-F8AD5A4B15DE}" destId="{3F3CBB81-784F-4022-B28D-D341B7C3B465}" srcOrd="0" destOrd="0" presId="urn:microsoft.com/office/officeart/2005/8/layout/process2"/>
    <dgm:cxn modelId="{D05BC7C7-2066-4249-BC40-1AD8FB2A458E}" srcId="{325A821F-847B-48C8-ACCC-CCDEF4DAD2B6}" destId="{9B34B24D-1EC8-4A30-9C80-9D4358753666}" srcOrd="0" destOrd="0" parTransId="{578CCFE4-C34F-4EF2-A2F5-5A59E8153B63}" sibTransId="{825C915A-9233-437C-8A24-7203813F8677}"/>
    <dgm:cxn modelId="{830E0213-DE9B-478F-AE8F-20E250C14352}" type="presOf" srcId="{C8A01C58-B327-4FEA-8E46-652FFB4431AD}" destId="{958D2432-47EF-4EF6-9C6F-12254A18066F}" srcOrd="0" destOrd="0" presId="urn:microsoft.com/office/officeart/2005/8/layout/process2"/>
    <dgm:cxn modelId="{D9BA785C-DB7C-4C0B-90CA-9277387BF5CC}" type="presOf" srcId="{05441F2F-7379-4250-8DA5-8AA89785CED8}" destId="{80255E41-92FF-48E8-AD85-E2633DB418BC}" srcOrd="0" destOrd="0" presId="urn:microsoft.com/office/officeart/2005/8/layout/process2"/>
    <dgm:cxn modelId="{16420A5F-3D19-405A-89B4-5B482E880A38}" type="presOf" srcId="{9B34B24D-1EC8-4A30-9C80-9D4358753666}" destId="{058E23A8-1DD3-4B60-8A21-67D139A4CA01}" srcOrd="0" destOrd="0" presId="urn:microsoft.com/office/officeart/2005/8/layout/process2"/>
    <dgm:cxn modelId="{D2FF80EC-EC03-4CB5-9278-3C29EF60F41C}" srcId="{325A821F-847B-48C8-ACCC-CCDEF4DAD2B6}" destId="{01E1889F-BD45-4009-9E28-F55CC5A7FBA5}" srcOrd="1" destOrd="0" parTransId="{1090D2B6-A8C8-4DB8-B91C-78DC3316BCCA}" sibTransId="{636122E5-9EE2-4E0F-89CD-554961A9EB1C}"/>
    <dgm:cxn modelId="{AC51A519-C312-433A-A327-2F138AB22774}" type="presOf" srcId="{A545C587-843D-439C-9720-C92890F14349}" destId="{06A3AFEC-ED13-487E-9A2A-6647239F1A98}" srcOrd="0" destOrd="0" presId="urn:microsoft.com/office/officeart/2005/8/layout/process2"/>
    <dgm:cxn modelId="{862AF1D8-DC5F-4B09-9C35-E550EA3C3827}" type="presOf" srcId="{EFC16345-ED30-48CB-8F2E-286DC3BB037A}" destId="{D6E81BD8-D241-417F-99CE-7EC1EBCBEAF0}" srcOrd="1" destOrd="0" presId="urn:microsoft.com/office/officeart/2005/8/layout/process2"/>
    <dgm:cxn modelId="{356D6482-06D4-47FD-A85E-58CEFDD809D5}" type="presOf" srcId="{825C915A-9233-437C-8A24-7203813F8677}" destId="{DFCFA325-F85D-4EF8-8307-25EC4F8AD84A}" srcOrd="0" destOrd="0" presId="urn:microsoft.com/office/officeart/2005/8/layout/process2"/>
    <dgm:cxn modelId="{9AB7727E-6EAE-4C34-9AD7-C1FF4FA51C52}" type="presOf" srcId="{05441F2F-7379-4250-8DA5-8AA89785CED8}" destId="{643E9BCB-9DC3-4561-BD0B-1383828371B6}" srcOrd="1" destOrd="0" presId="urn:microsoft.com/office/officeart/2005/8/layout/process2"/>
    <dgm:cxn modelId="{2DC8335C-85B1-4A44-9F3E-A23D6D81ECA6}" type="presOf" srcId="{01E1889F-BD45-4009-9E28-F55CC5A7FBA5}" destId="{9626389D-15EC-40E9-830C-FB808CC521C2}" srcOrd="0" destOrd="0" presId="urn:microsoft.com/office/officeart/2005/8/layout/process2"/>
    <dgm:cxn modelId="{61679AB4-202F-4009-A740-C14A0CA22795}" srcId="{325A821F-847B-48C8-ACCC-CCDEF4DAD2B6}" destId="{03BAA243-576C-4BAC-83D7-DCC01F2A6FDF}" srcOrd="6" destOrd="0" parTransId="{3CBAB600-612B-4F92-9D72-9E26C232CCD6}" sibTransId="{9E6971D5-8440-4899-935A-FFBEAE92D7CC}"/>
    <dgm:cxn modelId="{C05F0A23-744D-4CFC-88F1-36C78B73D93A}" type="presOf" srcId="{C8A01C58-B327-4FEA-8E46-652FFB4431AD}" destId="{CD9CF612-F905-448C-9A0C-7DB3DCF93476}" srcOrd="1" destOrd="0" presId="urn:microsoft.com/office/officeart/2005/8/layout/process2"/>
    <dgm:cxn modelId="{AD5EABB6-4200-4C07-9887-007294A467DF}" type="presOf" srcId="{825C915A-9233-437C-8A24-7203813F8677}" destId="{3AE72FF3-31BC-4C2F-AD06-B7DAC4EFEEA7}" srcOrd="1" destOrd="0" presId="urn:microsoft.com/office/officeart/2005/8/layout/process2"/>
    <dgm:cxn modelId="{3C43403D-7C31-481C-B39D-D00FB7FFD5DE}" type="presOf" srcId="{636122E5-9EE2-4E0F-89CD-554961A9EB1C}" destId="{28675608-76DA-44B7-AF14-3E29253AF9EA}" srcOrd="0" destOrd="0" presId="urn:microsoft.com/office/officeart/2005/8/layout/process2"/>
    <dgm:cxn modelId="{FA30A5A5-7177-4727-8B0B-F87C0A25A26D}" type="presOf" srcId="{636122E5-9EE2-4E0F-89CD-554961A9EB1C}" destId="{5A60B5E5-37C6-450A-87E1-45C390F5D2B8}" srcOrd="1" destOrd="0" presId="urn:microsoft.com/office/officeart/2005/8/layout/process2"/>
    <dgm:cxn modelId="{15D20B3A-FA56-44DC-BFF6-7EA26A8A30BA}" type="presOf" srcId="{EFC16345-ED30-48CB-8F2E-286DC3BB037A}" destId="{94F63BD6-ECE2-4AE6-9ED3-D2971D9E1904}" srcOrd="0" destOrd="0" presId="urn:microsoft.com/office/officeart/2005/8/layout/process2"/>
    <dgm:cxn modelId="{73C9F07B-732F-40F5-8BB9-51C8810F2F2C}" type="presOf" srcId="{7548AE12-AF4B-4B08-9FBE-BC326B4766D1}" destId="{A8CB6E35-7E44-4098-8D07-2AF9C0625985}" srcOrd="0" destOrd="0" presId="urn:microsoft.com/office/officeart/2005/8/layout/process2"/>
    <dgm:cxn modelId="{E8BC5195-9DA4-433B-99CF-84D3FD585857}" type="presOf" srcId="{03BAA243-576C-4BAC-83D7-DCC01F2A6FDF}" destId="{092E6A5D-330A-4507-8D89-760471581440}" srcOrd="0" destOrd="0" presId="urn:microsoft.com/office/officeart/2005/8/layout/process2"/>
    <dgm:cxn modelId="{5E532C32-B7EC-48A8-9FDE-096075488583}" srcId="{325A821F-847B-48C8-ACCC-CCDEF4DAD2B6}" destId="{A545C587-843D-439C-9720-C92890F14349}" srcOrd="2" destOrd="0" parTransId="{ED52DCDD-099D-4AFB-B0BA-89367656848F}" sibTransId="{05441F2F-7379-4250-8DA5-8AA89785CED8}"/>
    <dgm:cxn modelId="{C7796E62-8C20-4F2A-A2CD-05CB6D569E9F}" srcId="{325A821F-847B-48C8-ACCC-CCDEF4DAD2B6}" destId="{E89D251F-9754-43CE-891C-F8AD5A4B15DE}" srcOrd="3" destOrd="0" parTransId="{EF0FA6C2-63EB-4A62-9942-5C203E64D57D}" sibTransId="{EFC16345-ED30-48CB-8F2E-286DC3BB037A}"/>
    <dgm:cxn modelId="{14CDA9A7-42C0-411B-849D-B49202C1A6AC}" srcId="{325A821F-847B-48C8-ACCC-CCDEF4DAD2B6}" destId="{BC757991-F55E-42B2-8C8A-C62AEE73546D}" srcOrd="4" destOrd="0" parTransId="{C67AF7D2-5FD3-43FD-B27E-87C8DB944BD5}" sibTransId="{67818B4F-8291-4E28-8C61-1DD915051173}"/>
    <dgm:cxn modelId="{65E2703A-0FEB-4159-B014-774F2B428385}" type="presOf" srcId="{67818B4F-8291-4E28-8C61-1DD915051173}" destId="{821489D8-906C-4D52-96D3-D1980FF3EB73}" srcOrd="1" destOrd="0" presId="urn:microsoft.com/office/officeart/2005/8/layout/process2"/>
    <dgm:cxn modelId="{3625B022-8E6A-4471-BE99-9FB5D2C8B413}" type="presOf" srcId="{325A821F-847B-48C8-ACCC-CCDEF4DAD2B6}" destId="{D7B115F9-C3FF-42A9-A74B-9BAB6119C0EA}" srcOrd="0" destOrd="0" presId="urn:microsoft.com/office/officeart/2005/8/layout/process2"/>
    <dgm:cxn modelId="{A82A0EA3-6586-40D3-969C-C9CFDE0A4C04}" srcId="{325A821F-847B-48C8-ACCC-CCDEF4DAD2B6}" destId="{7548AE12-AF4B-4B08-9FBE-BC326B4766D1}" srcOrd="5" destOrd="0" parTransId="{D3EC2C18-8161-47CE-BC44-716BB26D49E0}" sibTransId="{C8A01C58-B327-4FEA-8E46-652FFB4431AD}"/>
    <dgm:cxn modelId="{9ED47D99-EFF2-45AD-A56D-20F9E2ED0491}" type="presOf" srcId="{BC757991-F55E-42B2-8C8A-C62AEE73546D}" destId="{217CF5C6-D438-40BB-9093-FD505E3A15A4}" srcOrd="0" destOrd="0" presId="urn:microsoft.com/office/officeart/2005/8/layout/process2"/>
    <dgm:cxn modelId="{81B9AB09-3B82-4A6F-BDFC-9E537E95AA72}" type="presOf" srcId="{67818B4F-8291-4E28-8C61-1DD915051173}" destId="{5054DA12-9A98-4F4F-B6A7-9FC1BA6171FF}" srcOrd="0" destOrd="0" presId="urn:microsoft.com/office/officeart/2005/8/layout/process2"/>
    <dgm:cxn modelId="{FD06F8C4-C107-49E0-827D-C5F2CF1F139D}" type="presParOf" srcId="{D7B115F9-C3FF-42A9-A74B-9BAB6119C0EA}" destId="{058E23A8-1DD3-4B60-8A21-67D139A4CA01}" srcOrd="0" destOrd="0" presId="urn:microsoft.com/office/officeart/2005/8/layout/process2"/>
    <dgm:cxn modelId="{70D52E6F-C1EB-4E2B-9F56-9EBA51319264}" type="presParOf" srcId="{D7B115F9-C3FF-42A9-A74B-9BAB6119C0EA}" destId="{DFCFA325-F85D-4EF8-8307-25EC4F8AD84A}" srcOrd="1" destOrd="0" presId="urn:microsoft.com/office/officeart/2005/8/layout/process2"/>
    <dgm:cxn modelId="{7D7EE34D-9585-491C-914A-4ECAD6DCF7FC}" type="presParOf" srcId="{DFCFA325-F85D-4EF8-8307-25EC4F8AD84A}" destId="{3AE72FF3-31BC-4C2F-AD06-B7DAC4EFEEA7}" srcOrd="0" destOrd="0" presId="urn:microsoft.com/office/officeart/2005/8/layout/process2"/>
    <dgm:cxn modelId="{2369F8FB-706F-43D3-8F1F-E62DE7175442}" type="presParOf" srcId="{D7B115F9-C3FF-42A9-A74B-9BAB6119C0EA}" destId="{9626389D-15EC-40E9-830C-FB808CC521C2}" srcOrd="2" destOrd="0" presId="urn:microsoft.com/office/officeart/2005/8/layout/process2"/>
    <dgm:cxn modelId="{5982F9CC-2F13-4C91-9505-276433BF02DA}" type="presParOf" srcId="{D7B115F9-C3FF-42A9-A74B-9BAB6119C0EA}" destId="{28675608-76DA-44B7-AF14-3E29253AF9EA}" srcOrd="3" destOrd="0" presId="urn:microsoft.com/office/officeart/2005/8/layout/process2"/>
    <dgm:cxn modelId="{EA4E7E52-3882-437B-B49E-04A21E70EC1D}" type="presParOf" srcId="{28675608-76DA-44B7-AF14-3E29253AF9EA}" destId="{5A60B5E5-37C6-450A-87E1-45C390F5D2B8}" srcOrd="0" destOrd="0" presId="urn:microsoft.com/office/officeart/2005/8/layout/process2"/>
    <dgm:cxn modelId="{77697921-0C3F-460F-B92F-8F12BFCF3044}" type="presParOf" srcId="{D7B115F9-C3FF-42A9-A74B-9BAB6119C0EA}" destId="{06A3AFEC-ED13-487E-9A2A-6647239F1A98}" srcOrd="4" destOrd="0" presId="urn:microsoft.com/office/officeart/2005/8/layout/process2"/>
    <dgm:cxn modelId="{AEB13EED-5D95-43CD-A972-EE9D578A1068}" type="presParOf" srcId="{D7B115F9-C3FF-42A9-A74B-9BAB6119C0EA}" destId="{80255E41-92FF-48E8-AD85-E2633DB418BC}" srcOrd="5" destOrd="0" presId="urn:microsoft.com/office/officeart/2005/8/layout/process2"/>
    <dgm:cxn modelId="{C1F1EC76-B102-4BA3-9DE0-46F0143EDA45}" type="presParOf" srcId="{80255E41-92FF-48E8-AD85-E2633DB418BC}" destId="{643E9BCB-9DC3-4561-BD0B-1383828371B6}" srcOrd="0" destOrd="0" presId="urn:microsoft.com/office/officeart/2005/8/layout/process2"/>
    <dgm:cxn modelId="{120B9328-C2A0-4B43-9960-2B38D38BE960}" type="presParOf" srcId="{D7B115F9-C3FF-42A9-A74B-9BAB6119C0EA}" destId="{3F3CBB81-784F-4022-B28D-D341B7C3B465}" srcOrd="6" destOrd="0" presId="urn:microsoft.com/office/officeart/2005/8/layout/process2"/>
    <dgm:cxn modelId="{78EDE2C3-46AD-43F7-ADDA-C455734F5A8C}" type="presParOf" srcId="{D7B115F9-C3FF-42A9-A74B-9BAB6119C0EA}" destId="{94F63BD6-ECE2-4AE6-9ED3-D2971D9E1904}" srcOrd="7" destOrd="0" presId="urn:microsoft.com/office/officeart/2005/8/layout/process2"/>
    <dgm:cxn modelId="{7EA6E3BF-700F-4E21-A1D3-C6CDCEF037C7}" type="presParOf" srcId="{94F63BD6-ECE2-4AE6-9ED3-D2971D9E1904}" destId="{D6E81BD8-D241-417F-99CE-7EC1EBCBEAF0}" srcOrd="0" destOrd="0" presId="urn:microsoft.com/office/officeart/2005/8/layout/process2"/>
    <dgm:cxn modelId="{D0CDC20D-D165-41E4-9CCE-CAD3FBF88F54}" type="presParOf" srcId="{D7B115F9-C3FF-42A9-A74B-9BAB6119C0EA}" destId="{217CF5C6-D438-40BB-9093-FD505E3A15A4}" srcOrd="8" destOrd="0" presId="urn:microsoft.com/office/officeart/2005/8/layout/process2"/>
    <dgm:cxn modelId="{8ED58B27-2C56-4955-889E-FE1EC32EBE0C}" type="presParOf" srcId="{D7B115F9-C3FF-42A9-A74B-9BAB6119C0EA}" destId="{5054DA12-9A98-4F4F-B6A7-9FC1BA6171FF}" srcOrd="9" destOrd="0" presId="urn:microsoft.com/office/officeart/2005/8/layout/process2"/>
    <dgm:cxn modelId="{CB5AFF46-E8C1-4508-B8CB-6B26B02BC323}" type="presParOf" srcId="{5054DA12-9A98-4F4F-B6A7-9FC1BA6171FF}" destId="{821489D8-906C-4D52-96D3-D1980FF3EB73}" srcOrd="0" destOrd="0" presId="urn:microsoft.com/office/officeart/2005/8/layout/process2"/>
    <dgm:cxn modelId="{D1354127-DC68-4FD0-BD1C-49C56D090525}" type="presParOf" srcId="{D7B115F9-C3FF-42A9-A74B-9BAB6119C0EA}" destId="{A8CB6E35-7E44-4098-8D07-2AF9C0625985}" srcOrd="10" destOrd="0" presId="urn:microsoft.com/office/officeart/2005/8/layout/process2"/>
    <dgm:cxn modelId="{E17F3326-B34B-423A-90F1-2F347ADAB15D}" type="presParOf" srcId="{D7B115F9-C3FF-42A9-A74B-9BAB6119C0EA}" destId="{958D2432-47EF-4EF6-9C6F-12254A18066F}" srcOrd="11" destOrd="0" presId="urn:microsoft.com/office/officeart/2005/8/layout/process2"/>
    <dgm:cxn modelId="{E13E6FB9-608E-4E28-B77F-F60C8105E9BF}" type="presParOf" srcId="{958D2432-47EF-4EF6-9C6F-12254A18066F}" destId="{CD9CF612-F905-448C-9A0C-7DB3DCF93476}" srcOrd="0" destOrd="0" presId="urn:microsoft.com/office/officeart/2005/8/layout/process2"/>
    <dgm:cxn modelId="{C4F2815D-4ACF-4357-A99A-FBDA7DDE19B0}" type="presParOf" srcId="{D7B115F9-C3FF-42A9-A74B-9BAB6119C0EA}" destId="{092E6A5D-330A-4507-8D89-760471581440}" srcOrd="1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D8400-4947-4629-8B18-169006C88F7A}">
      <dsp:nvSpPr>
        <dsp:cNvPr id="0" name=""/>
        <dsp:cNvSpPr/>
      </dsp:nvSpPr>
      <dsp:spPr>
        <a:xfrm>
          <a:off x="543" y="683350"/>
          <a:ext cx="2339312" cy="2807175"/>
        </a:xfrm>
        <a:prstGeom prst="roundRect">
          <a:avLst>
            <a:gd name="adj" fmla="val 5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lvl="0" algn="r" defTabSz="1155700">
            <a:lnSpc>
              <a:spcPct val="90000"/>
            </a:lnSpc>
            <a:spcBef>
              <a:spcPct val="0"/>
            </a:spcBef>
            <a:spcAft>
              <a:spcPct val="35000"/>
            </a:spcAft>
          </a:pPr>
          <a:r>
            <a:rPr lang="en-US" sz="2600" kern="1200" dirty="0" smtClean="0"/>
            <a:t>Site Selection</a:t>
          </a:r>
          <a:endParaRPr lang="en-US" sz="2600" kern="1200" dirty="0"/>
        </a:p>
      </dsp:txBody>
      <dsp:txXfrm rot="16200000">
        <a:off x="-916467" y="1600360"/>
        <a:ext cx="2301883" cy="467862"/>
      </dsp:txXfrm>
    </dsp:sp>
    <dsp:sp modelId="{2847506B-9B78-452C-850D-71D257366360}">
      <dsp:nvSpPr>
        <dsp:cNvPr id="0" name=""/>
        <dsp:cNvSpPr/>
      </dsp:nvSpPr>
      <dsp:spPr>
        <a:xfrm>
          <a:off x="468406" y="683350"/>
          <a:ext cx="1742788" cy="280717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711200">
            <a:lnSpc>
              <a:spcPct val="90000"/>
            </a:lnSpc>
            <a:spcBef>
              <a:spcPct val="0"/>
            </a:spcBef>
            <a:spcAft>
              <a:spcPct val="35000"/>
            </a:spcAft>
          </a:pPr>
          <a:r>
            <a:rPr lang="en-US" sz="1800" b="1" kern="1200" dirty="0" smtClean="0"/>
            <a:t>*Community need</a:t>
          </a:r>
        </a:p>
        <a:p>
          <a:pPr lvl="0" algn="l" defTabSz="711200">
            <a:lnSpc>
              <a:spcPct val="90000"/>
            </a:lnSpc>
            <a:spcBef>
              <a:spcPct val="0"/>
            </a:spcBef>
            <a:spcAft>
              <a:spcPct val="35000"/>
            </a:spcAft>
          </a:pPr>
          <a:endParaRPr lang="en-US" sz="1800" b="1" kern="1200" dirty="0" smtClean="0"/>
        </a:p>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smtClean="0"/>
            <a:t>*Program performance goals</a:t>
          </a:r>
        </a:p>
        <a:p>
          <a:pPr lvl="0" algn="l" defTabSz="711200">
            <a:lnSpc>
              <a:spcPct val="90000"/>
            </a:lnSpc>
            <a:spcBef>
              <a:spcPct val="0"/>
            </a:spcBef>
            <a:spcAft>
              <a:spcPct val="35000"/>
            </a:spcAft>
          </a:pPr>
          <a:endParaRPr lang="en-US" sz="1800" b="1" kern="1200" dirty="0" smtClean="0"/>
        </a:p>
        <a:p>
          <a:pPr lvl="0" algn="l" defTabSz="711200">
            <a:lnSpc>
              <a:spcPct val="90000"/>
            </a:lnSpc>
            <a:spcBef>
              <a:spcPct val="0"/>
            </a:spcBef>
            <a:spcAft>
              <a:spcPct val="35000"/>
            </a:spcAft>
          </a:pPr>
          <a:r>
            <a:rPr lang="en-US" sz="1800" b="1" kern="1200" dirty="0" smtClean="0"/>
            <a:t>*Site capacity</a:t>
          </a:r>
        </a:p>
        <a:p>
          <a:pPr lvl="0" algn="l" defTabSz="711200">
            <a:lnSpc>
              <a:spcPct val="90000"/>
            </a:lnSpc>
            <a:spcBef>
              <a:spcPct val="0"/>
            </a:spcBef>
            <a:spcAft>
              <a:spcPct val="35000"/>
            </a:spcAft>
          </a:pPr>
          <a:endParaRPr lang="en-US" sz="2300" kern="1200" dirty="0"/>
        </a:p>
        <a:p>
          <a:pPr lvl="0" algn="l" defTabSz="711200">
            <a:lnSpc>
              <a:spcPct val="90000"/>
            </a:lnSpc>
            <a:spcBef>
              <a:spcPct val="0"/>
            </a:spcBef>
            <a:spcAft>
              <a:spcPct val="35000"/>
            </a:spcAft>
          </a:pPr>
          <a:endParaRPr lang="en-US" sz="1600" kern="1200" dirty="0" smtClean="0"/>
        </a:p>
        <a:p>
          <a:pPr lvl="0" algn="l" defTabSz="1022350">
            <a:lnSpc>
              <a:spcPct val="90000"/>
            </a:lnSpc>
            <a:spcBef>
              <a:spcPct val="0"/>
            </a:spcBef>
            <a:spcAft>
              <a:spcPct val="35000"/>
            </a:spcAft>
          </a:pPr>
          <a:endParaRPr lang="en-US" sz="2300" kern="1200" dirty="0"/>
        </a:p>
      </dsp:txBody>
      <dsp:txXfrm>
        <a:off x="468406" y="683350"/>
        <a:ext cx="1742788" cy="2807175"/>
      </dsp:txXfrm>
    </dsp:sp>
    <dsp:sp modelId="{6077EE39-16E1-4CFD-834E-67468549FDCC}">
      <dsp:nvSpPr>
        <dsp:cNvPr id="0" name=""/>
        <dsp:cNvSpPr/>
      </dsp:nvSpPr>
      <dsp:spPr>
        <a:xfrm>
          <a:off x="2424867" y="683350"/>
          <a:ext cx="2339312" cy="2807175"/>
        </a:xfrm>
        <a:prstGeom prst="roundRect">
          <a:avLst>
            <a:gd name="adj" fmla="val 5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lvl="0" algn="r" defTabSz="1155700">
            <a:lnSpc>
              <a:spcPct val="90000"/>
            </a:lnSpc>
            <a:spcBef>
              <a:spcPct val="0"/>
            </a:spcBef>
            <a:spcAft>
              <a:spcPct val="35000"/>
            </a:spcAft>
          </a:pPr>
          <a:r>
            <a:rPr lang="en-US" sz="2600" kern="1200" dirty="0" smtClean="0"/>
            <a:t>Site Training</a:t>
          </a:r>
          <a:endParaRPr lang="en-US" sz="2600" kern="1200" dirty="0"/>
        </a:p>
      </dsp:txBody>
      <dsp:txXfrm rot="16200000">
        <a:off x="1507856" y="1600360"/>
        <a:ext cx="2301883" cy="467862"/>
      </dsp:txXfrm>
    </dsp:sp>
    <dsp:sp modelId="{63C9FC2B-7BAD-4CA7-93FE-90FD894B3B4E}">
      <dsp:nvSpPr>
        <dsp:cNvPr id="0" name=""/>
        <dsp:cNvSpPr/>
      </dsp:nvSpPr>
      <dsp:spPr>
        <a:xfrm rot="5400000">
          <a:off x="2227061" y="2915524"/>
          <a:ext cx="412735" cy="350896"/>
        </a:xfrm>
        <a:prstGeom prst="flowChartExtract">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469469-2088-4C70-B7E8-2A059C7E2871}">
      <dsp:nvSpPr>
        <dsp:cNvPr id="0" name=""/>
        <dsp:cNvSpPr/>
      </dsp:nvSpPr>
      <dsp:spPr>
        <a:xfrm>
          <a:off x="2892729" y="683350"/>
          <a:ext cx="1742788" cy="280717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n-US" sz="1800" b="1" kern="1200" dirty="0" smtClean="0"/>
            <a:t>*Program requirements</a:t>
          </a:r>
        </a:p>
        <a:p>
          <a:pPr lvl="0" algn="l" defTabSz="800100">
            <a:lnSpc>
              <a:spcPct val="90000"/>
            </a:lnSpc>
            <a:spcBef>
              <a:spcPct val="0"/>
            </a:spcBef>
            <a:spcAft>
              <a:spcPct val="35000"/>
            </a:spcAft>
          </a:pPr>
          <a:endParaRPr lang="en-US" sz="1800" b="1" kern="1200" dirty="0" smtClean="0"/>
        </a:p>
        <a:p>
          <a:pPr lvl="0" algn="l" defTabSz="800100">
            <a:lnSpc>
              <a:spcPct val="90000"/>
            </a:lnSpc>
            <a:spcBef>
              <a:spcPct val="0"/>
            </a:spcBef>
            <a:spcAft>
              <a:spcPct val="35000"/>
            </a:spcAft>
          </a:pPr>
          <a:r>
            <a:rPr lang="en-US" sz="1800" b="1" kern="1200" dirty="0" smtClean="0"/>
            <a:t>*AmeriCorps identity</a:t>
          </a:r>
          <a:endParaRPr lang="en-US" sz="1800" b="1" kern="1200" dirty="0"/>
        </a:p>
      </dsp:txBody>
      <dsp:txXfrm>
        <a:off x="2892729" y="683350"/>
        <a:ext cx="1742788" cy="2807175"/>
      </dsp:txXfrm>
    </dsp:sp>
    <dsp:sp modelId="{BEF5AEAA-DA95-47F3-96A5-7768E053C1CE}">
      <dsp:nvSpPr>
        <dsp:cNvPr id="0" name=""/>
        <dsp:cNvSpPr/>
      </dsp:nvSpPr>
      <dsp:spPr>
        <a:xfrm>
          <a:off x="4843465" y="704684"/>
          <a:ext cx="2339312" cy="2807175"/>
        </a:xfrm>
        <a:prstGeom prst="roundRect">
          <a:avLst>
            <a:gd name="adj" fmla="val 5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lvl="0" algn="r" defTabSz="1155700">
            <a:lnSpc>
              <a:spcPct val="90000"/>
            </a:lnSpc>
            <a:spcBef>
              <a:spcPct val="0"/>
            </a:spcBef>
            <a:spcAft>
              <a:spcPct val="35000"/>
            </a:spcAft>
          </a:pPr>
          <a:r>
            <a:rPr lang="en-US" sz="2600" kern="1200" dirty="0" smtClean="0"/>
            <a:t>Site Monitoring</a:t>
          </a:r>
          <a:endParaRPr lang="en-US" sz="2600" kern="1200" dirty="0"/>
        </a:p>
      </dsp:txBody>
      <dsp:txXfrm rot="16200000">
        <a:off x="3926454" y="1621695"/>
        <a:ext cx="2301883" cy="467862"/>
      </dsp:txXfrm>
    </dsp:sp>
    <dsp:sp modelId="{1EC9AAF6-8BDE-4E3E-8D14-8F21B5BC2E36}">
      <dsp:nvSpPr>
        <dsp:cNvPr id="0" name=""/>
        <dsp:cNvSpPr/>
      </dsp:nvSpPr>
      <dsp:spPr>
        <a:xfrm rot="5400000">
          <a:off x="4648250" y="2915524"/>
          <a:ext cx="412735" cy="350896"/>
        </a:xfrm>
        <a:prstGeom prst="flowChartExtract">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BC93AD-6AB2-4ACD-8CD1-9F97B18468C8}">
      <dsp:nvSpPr>
        <dsp:cNvPr id="0" name=""/>
        <dsp:cNvSpPr/>
      </dsp:nvSpPr>
      <dsp:spPr>
        <a:xfrm>
          <a:off x="5311327" y="704684"/>
          <a:ext cx="1742788" cy="280717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n-US" sz="1800" b="1" kern="1200" dirty="0" smtClean="0"/>
            <a:t>*Timesheets</a:t>
          </a:r>
          <a:endParaRPr lang="en-US" sz="1800" b="1" kern="1200" dirty="0"/>
        </a:p>
        <a:p>
          <a:pPr lvl="0" algn="l" defTabSz="800100">
            <a:lnSpc>
              <a:spcPct val="90000"/>
            </a:lnSpc>
            <a:spcBef>
              <a:spcPct val="0"/>
            </a:spcBef>
            <a:spcAft>
              <a:spcPct val="35000"/>
            </a:spcAft>
          </a:pPr>
          <a:endParaRPr lang="en-US" sz="1800" b="1" kern="1200" dirty="0" smtClean="0"/>
        </a:p>
        <a:p>
          <a:pPr lvl="0" algn="l" defTabSz="800100">
            <a:lnSpc>
              <a:spcPct val="90000"/>
            </a:lnSpc>
            <a:spcBef>
              <a:spcPct val="0"/>
            </a:spcBef>
            <a:spcAft>
              <a:spcPct val="35000"/>
            </a:spcAft>
          </a:pPr>
          <a:r>
            <a:rPr lang="en-US" sz="1800" b="1" kern="1200" dirty="0" smtClean="0"/>
            <a:t>*AmeriCorps member activities</a:t>
          </a:r>
          <a:endParaRPr lang="en-US" sz="1800" b="1" kern="1200" dirty="0"/>
        </a:p>
      </dsp:txBody>
      <dsp:txXfrm>
        <a:off x="5311327" y="704684"/>
        <a:ext cx="1742788" cy="28071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532982-1FF8-4A82-9271-58236AE3D1B2}">
      <dsp:nvSpPr>
        <dsp:cNvPr id="0" name=""/>
        <dsp:cNvSpPr/>
      </dsp:nvSpPr>
      <dsp:spPr>
        <a:xfrm>
          <a:off x="3359348" y="1968286"/>
          <a:ext cx="1510903" cy="1510903"/>
        </a:xfrm>
        <a:prstGeom prst="ellipse">
          <a:avLst/>
        </a:prstGeom>
        <a:solidFill>
          <a:schemeClr val="accent4">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Site Supervisor</a:t>
          </a:r>
          <a:endParaRPr lang="en-US" sz="1900" kern="1200" dirty="0"/>
        </a:p>
      </dsp:txBody>
      <dsp:txXfrm>
        <a:off x="3580615" y="2189553"/>
        <a:ext cx="1068369" cy="1068369"/>
      </dsp:txXfrm>
    </dsp:sp>
    <dsp:sp modelId="{D87C62B9-695C-4069-A950-2A7570C3A852}">
      <dsp:nvSpPr>
        <dsp:cNvPr id="0" name=""/>
        <dsp:cNvSpPr/>
      </dsp:nvSpPr>
      <dsp:spPr>
        <a:xfrm rot="16200000">
          <a:off x="3887404" y="1724367"/>
          <a:ext cx="454790" cy="33046"/>
        </a:xfrm>
        <a:custGeom>
          <a:avLst/>
          <a:gdLst/>
          <a:ahLst/>
          <a:cxnLst/>
          <a:rect l="0" t="0" r="0" b="0"/>
          <a:pathLst>
            <a:path>
              <a:moveTo>
                <a:pt x="0" y="16523"/>
              </a:moveTo>
              <a:lnTo>
                <a:pt x="454790" y="16523"/>
              </a:lnTo>
            </a:path>
          </a:pathLst>
        </a:custGeom>
        <a:noFill/>
        <a:ln w="25400" cap="flat" cmpd="sng" algn="ctr">
          <a:solidFill>
            <a:schemeClr val="accent4">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4103430" y="1729521"/>
        <a:ext cx="22739" cy="22739"/>
      </dsp:txXfrm>
    </dsp:sp>
    <dsp:sp modelId="{BC7E33B7-C79A-4F51-A16A-EB48E81D9779}">
      <dsp:nvSpPr>
        <dsp:cNvPr id="0" name=""/>
        <dsp:cNvSpPr/>
      </dsp:nvSpPr>
      <dsp:spPr>
        <a:xfrm>
          <a:off x="3359348" y="2592"/>
          <a:ext cx="1510903" cy="1510903"/>
        </a:xfrm>
        <a:prstGeom prst="ellipse">
          <a:avLst/>
        </a:prstGeom>
        <a:solidFill>
          <a:schemeClr val="accent4">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Length of Agreement</a:t>
          </a:r>
          <a:endParaRPr lang="en-US" sz="1200" kern="1200" dirty="0"/>
        </a:p>
      </dsp:txBody>
      <dsp:txXfrm>
        <a:off x="3580615" y="223859"/>
        <a:ext cx="1068369" cy="1068369"/>
      </dsp:txXfrm>
    </dsp:sp>
    <dsp:sp modelId="{7097306A-3BBA-452F-A827-43A8D260B093}">
      <dsp:nvSpPr>
        <dsp:cNvPr id="0" name=""/>
        <dsp:cNvSpPr/>
      </dsp:nvSpPr>
      <dsp:spPr>
        <a:xfrm rot="20520000">
          <a:off x="4822147" y="2403498"/>
          <a:ext cx="454790" cy="33046"/>
        </a:xfrm>
        <a:custGeom>
          <a:avLst/>
          <a:gdLst/>
          <a:ahLst/>
          <a:cxnLst/>
          <a:rect l="0" t="0" r="0" b="0"/>
          <a:pathLst>
            <a:path>
              <a:moveTo>
                <a:pt x="0" y="16523"/>
              </a:moveTo>
              <a:lnTo>
                <a:pt x="454790" y="16523"/>
              </a:lnTo>
            </a:path>
          </a:pathLst>
        </a:custGeom>
        <a:noFill/>
        <a:ln w="25400" cap="flat" cmpd="sng" algn="ctr">
          <a:solidFill>
            <a:schemeClr val="accent4">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5038173" y="2408651"/>
        <a:ext cx="22739" cy="22739"/>
      </dsp:txXfrm>
    </dsp:sp>
    <dsp:sp modelId="{D39E2048-8193-48A3-82DC-436D3BA93BE4}">
      <dsp:nvSpPr>
        <dsp:cNvPr id="0" name=""/>
        <dsp:cNvSpPr/>
      </dsp:nvSpPr>
      <dsp:spPr>
        <a:xfrm>
          <a:off x="5228834" y="1360853"/>
          <a:ext cx="1510903" cy="1510903"/>
        </a:xfrm>
        <a:prstGeom prst="ellipse">
          <a:avLst/>
        </a:prstGeom>
        <a:solidFill>
          <a:schemeClr val="accent4">
            <a:shade val="50000"/>
            <a:hueOff val="278668"/>
            <a:satOff val="-37531"/>
            <a:lumOff val="239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Grantee Responsibilities</a:t>
          </a:r>
          <a:endParaRPr lang="en-US" sz="1200" kern="1200" dirty="0"/>
        </a:p>
      </dsp:txBody>
      <dsp:txXfrm>
        <a:off x="5450101" y="1582120"/>
        <a:ext cx="1068369" cy="1068369"/>
      </dsp:txXfrm>
    </dsp:sp>
    <dsp:sp modelId="{DF724907-6265-4A66-B3AB-CC047229633B}">
      <dsp:nvSpPr>
        <dsp:cNvPr id="0" name=""/>
        <dsp:cNvSpPr/>
      </dsp:nvSpPr>
      <dsp:spPr>
        <a:xfrm rot="3240000">
          <a:off x="4465107" y="3502354"/>
          <a:ext cx="454790" cy="33046"/>
        </a:xfrm>
        <a:custGeom>
          <a:avLst/>
          <a:gdLst/>
          <a:ahLst/>
          <a:cxnLst/>
          <a:rect l="0" t="0" r="0" b="0"/>
          <a:pathLst>
            <a:path>
              <a:moveTo>
                <a:pt x="0" y="16523"/>
              </a:moveTo>
              <a:lnTo>
                <a:pt x="454790" y="16523"/>
              </a:lnTo>
            </a:path>
          </a:pathLst>
        </a:custGeom>
        <a:noFill/>
        <a:ln w="25400" cap="flat" cmpd="sng" algn="ctr">
          <a:solidFill>
            <a:schemeClr val="accent4">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4681133" y="3507508"/>
        <a:ext cx="22739" cy="22739"/>
      </dsp:txXfrm>
    </dsp:sp>
    <dsp:sp modelId="{420C6D59-1DBF-4DA2-92D4-AB19C7E4FB65}">
      <dsp:nvSpPr>
        <dsp:cNvPr id="0" name=""/>
        <dsp:cNvSpPr/>
      </dsp:nvSpPr>
      <dsp:spPr>
        <a:xfrm>
          <a:off x="4514754" y="3558566"/>
          <a:ext cx="1510903" cy="1510903"/>
        </a:xfrm>
        <a:prstGeom prst="ellipse">
          <a:avLst/>
        </a:prstGeom>
        <a:solidFill>
          <a:schemeClr val="accent4">
            <a:shade val="50000"/>
            <a:hueOff val="557336"/>
            <a:satOff val="-75062"/>
            <a:lumOff val="479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Policies and Regulations</a:t>
          </a:r>
          <a:endParaRPr lang="en-US" sz="1200" kern="1200" dirty="0"/>
        </a:p>
      </dsp:txBody>
      <dsp:txXfrm>
        <a:off x="4736021" y="3779833"/>
        <a:ext cx="1068369" cy="1068369"/>
      </dsp:txXfrm>
    </dsp:sp>
    <dsp:sp modelId="{05DAA0C5-3F01-4B14-86DE-2BC2A77F9F95}">
      <dsp:nvSpPr>
        <dsp:cNvPr id="0" name=""/>
        <dsp:cNvSpPr/>
      </dsp:nvSpPr>
      <dsp:spPr>
        <a:xfrm rot="7560000">
          <a:off x="3309701" y="3502354"/>
          <a:ext cx="454790" cy="33046"/>
        </a:xfrm>
        <a:custGeom>
          <a:avLst/>
          <a:gdLst/>
          <a:ahLst/>
          <a:cxnLst/>
          <a:rect l="0" t="0" r="0" b="0"/>
          <a:pathLst>
            <a:path>
              <a:moveTo>
                <a:pt x="0" y="16523"/>
              </a:moveTo>
              <a:lnTo>
                <a:pt x="454790" y="16523"/>
              </a:lnTo>
            </a:path>
          </a:pathLst>
        </a:custGeom>
        <a:noFill/>
        <a:ln w="25400" cap="flat" cmpd="sng" algn="ctr">
          <a:solidFill>
            <a:schemeClr val="accent4">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3525727" y="3507508"/>
        <a:ext cx="22739" cy="22739"/>
      </dsp:txXfrm>
    </dsp:sp>
    <dsp:sp modelId="{F080C739-C5BB-45CA-8715-5CD3EBAA864D}">
      <dsp:nvSpPr>
        <dsp:cNvPr id="0" name=""/>
        <dsp:cNvSpPr/>
      </dsp:nvSpPr>
      <dsp:spPr>
        <a:xfrm>
          <a:off x="2203942" y="3558566"/>
          <a:ext cx="1510903" cy="1510903"/>
        </a:xfrm>
        <a:prstGeom prst="ellipse">
          <a:avLst/>
        </a:prstGeom>
        <a:solidFill>
          <a:schemeClr val="accent4">
            <a:shade val="50000"/>
            <a:hueOff val="557336"/>
            <a:satOff val="-75062"/>
            <a:lumOff val="479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Member Position Description</a:t>
          </a:r>
          <a:endParaRPr lang="en-US" sz="1200" kern="1200" dirty="0"/>
        </a:p>
      </dsp:txBody>
      <dsp:txXfrm>
        <a:off x="2425209" y="3779833"/>
        <a:ext cx="1068369" cy="1068369"/>
      </dsp:txXfrm>
    </dsp:sp>
    <dsp:sp modelId="{9E249D2F-F5BE-4F28-9686-3C76B87B680F}">
      <dsp:nvSpPr>
        <dsp:cNvPr id="0" name=""/>
        <dsp:cNvSpPr/>
      </dsp:nvSpPr>
      <dsp:spPr>
        <a:xfrm rot="11880000">
          <a:off x="2952661" y="2403498"/>
          <a:ext cx="454790" cy="33046"/>
        </a:xfrm>
        <a:custGeom>
          <a:avLst/>
          <a:gdLst/>
          <a:ahLst/>
          <a:cxnLst/>
          <a:rect l="0" t="0" r="0" b="0"/>
          <a:pathLst>
            <a:path>
              <a:moveTo>
                <a:pt x="0" y="16523"/>
              </a:moveTo>
              <a:lnTo>
                <a:pt x="454790" y="16523"/>
              </a:lnTo>
            </a:path>
          </a:pathLst>
        </a:custGeom>
        <a:noFill/>
        <a:ln w="25400" cap="flat" cmpd="sng" algn="ctr">
          <a:solidFill>
            <a:schemeClr val="accent4">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3168687" y="2408651"/>
        <a:ext cx="22739" cy="22739"/>
      </dsp:txXfrm>
    </dsp:sp>
    <dsp:sp modelId="{2D5C61D8-ACE2-4B49-AAE9-72A94AE4B95D}">
      <dsp:nvSpPr>
        <dsp:cNvPr id="0" name=""/>
        <dsp:cNvSpPr/>
      </dsp:nvSpPr>
      <dsp:spPr>
        <a:xfrm>
          <a:off x="1489862" y="1360853"/>
          <a:ext cx="1510903" cy="1510903"/>
        </a:xfrm>
        <a:prstGeom prst="ellipse">
          <a:avLst/>
        </a:prstGeom>
        <a:solidFill>
          <a:schemeClr val="accent4">
            <a:shade val="50000"/>
            <a:hueOff val="278668"/>
            <a:satOff val="-37531"/>
            <a:lumOff val="239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Site Responsibilities</a:t>
          </a:r>
          <a:endParaRPr lang="en-US" sz="1200" b="1" kern="1200" dirty="0"/>
        </a:p>
      </dsp:txBody>
      <dsp:txXfrm>
        <a:off x="1711129" y="1582120"/>
        <a:ext cx="1068369" cy="10683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10BB5-35E1-48F7-B2CB-D4D27BC37E82}">
      <dsp:nvSpPr>
        <dsp:cNvPr id="0" name=""/>
        <dsp:cNvSpPr/>
      </dsp:nvSpPr>
      <dsp:spPr>
        <a:xfrm>
          <a:off x="2131126" y="655498"/>
          <a:ext cx="3901964" cy="3901964"/>
        </a:xfrm>
        <a:prstGeom prst="blockArc">
          <a:avLst>
            <a:gd name="adj1" fmla="val 11162697"/>
            <a:gd name="adj2" fmla="val 16075711"/>
            <a:gd name="adj3" fmla="val 464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43F6B6-693D-4DDA-9D27-D8FB4A0565AD}">
      <dsp:nvSpPr>
        <dsp:cNvPr id="0" name=""/>
        <dsp:cNvSpPr/>
      </dsp:nvSpPr>
      <dsp:spPr>
        <a:xfrm>
          <a:off x="2141722" y="455667"/>
          <a:ext cx="3901964" cy="3901964"/>
        </a:xfrm>
        <a:prstGeom prst="blockArc">
          <a:avLst>
            <a:gd name="adj1" fmla="val 5503114"/>
            <a:gd name="adj2" fmla="val 10801546"/>
            <a:gd name="adj3" fmla="val 464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25453A-38AC-4C58-A8BA-FDB194BF0044}">
      <dsp:nvSpPr>
        <dsp:cNvPr id="0" name=""/>
        <dsp:cNvSpPr/>
      </dsp:nvSpPr>
      <dsp:spPr>
        <a:xfrm>
          <a:off x="2141723" y="455667"/>
          <a:ext cx="3901964" cy="3901964"/>
        </a:xfrm>
        <a:prstGeom prst="blockArc">
          <a:avLst>
            <a:gd name="adj1" fmla="val 21598454"/>
            <a:gd name="adj2" fmla="val 5503115"/>
            <a:gd name="adj3" fmla="val 464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84F4E3-7B35-48D6-AD80-03D6F1EF71F8}">
      <dsp:nvSpPr>
        <dsp:cNvPr id="0" name=""/>
        <dsp:cNvSpPr/>
      </dsp:nvSpPr>
      <dsp:spPr>
        <a:xfrm>
          <a:off x="2152226" y="654618"/>
          <a:ext cx="3901964" cy="3901964"/>
        </a:xfrm>
        <a:prstGeom prst="blockArc">
          <a:avLst>
            <a:gd name="adj1" fmla="val 16037615"/>
            <a:gd name="adj2" fmla="val 21238899"/>
            <a:gd name="adj3" fmla="val 464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B7CA846-82E1-4402-81A2-9953462E8CB4}">
      <dsp:nvSpPr>
        <dsp:cNvPr id="0" name=""/>
        <dsp:cNvSpPr/>
      </dsp:nvSpPr>
      <dsp:spPr>
        <a:xfrm>
          <a:off x="3078465" y="1507688"/>
          <a:ext cx="1944627" cy="1796206"/>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t>YOUR  Awesome</a:t>
          </a:r>
        </a:p>
        <a:p>
          <a:pPr lvl="0" algn="ctr" defTabSz="800100">
            <a:lnSpc>
              <a:spcPct val="90000"/>
            </a:lnSpc>
            <a:spcBef>
              <a:spcPct val="0"/>
            </a:spcBef>
            <a:spcAft>
              <a:spcPct val="35000"/>
            </a:spcAft>
          </a:pPr>
          <a:r>
            <a:rPr lang="en-US" sz="1800" b="1" i="1" kern="1200" dirty="0" smtClean="0"/>
            <a:t>AmeriCorps Program</a:t>
          </a:r>
          <a:endParaRPr lang="en-US" sz="1800" b="1" i="1" kern="1200" dirty="0"/>
        </a:p>
      </dsp:txBody>
      <dsp:txXfrm>
        <a:off x="3363249" y="1770736"/>
        <a:ext cx="1375059" cy="1270110"/>
      </dsp:txXfrm>
    </dsp:sp>
    <dsp:sp modelId="{64F5E5AE-7D61-4251-AA12-83923491E559}">
      <dsp:nvSpPr>
        <dsp:cNvPr id="0" name=""/>
        <dsp:cNvSpPr/>
      </dsp:nvSpPr>
      <dsp:spPr>
        <a:xfrm>
          <a:off x="2841033" y="173684"/>
          <a:ext cx="2344381" cy="1056647"/>
        </a:xfrm>
        <a:prstGeom prst="cloud">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Vision</a:t>
          </a:r>
          <a:endParaRPr lang="en-US" sz="2400" b="1" kern="1200" dirty="0"/>
        </a:p>
      </dsp:txBody>
      <dsp:txXfrm>
        <a:off x="3164145" y="333257"/>
        <a:ext cx="1531445" cy="688533"/>
      </dsp:txXfrm>
    </dsp:sp>
    <dsp:sp modelId="{DE1A9DBD-20EB-489F-A5B0-DDC230DACB91}">
      <dsp:nvSpPr>
        <dsp:cNvPr id="0" name=""/>
        <dsp:cNvSpPr/>
      </dsp:nvSpPr>
      <dsp:spPr>
        <a:xfrm>
          <a:off x="5231053" y="1693852"/>
          <a:ext cx="1534740" cy="142387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Foundation Building</a:t>
          </a:r>
          <a:endParaRPr lang="en-US" sz="1600" b="1" kern="1200" dirty="0"/>
        </a:p>
      </dsp:txBody>
      <dsp:txXfrm>
        <a:off x="5455810" y="1902374"/>
        <a:ext cx="1085226" cy="1006835"/>
      </dsp:txXfrm>
    </dsp:sp>
    <dsp:sp modelId="{55BD431A-09E5-4F58-B3F7-118D2529C650}">
      <dsp:nvSpPr>
        <dsp:cNvPr id="0" name=""/>
        <dsp:cNvSpPr/>
      </dsp:nvSpPr>
      <dsp:spPr>
        <a:xfrm>
          <a:off x="2104641" y="3522708"/>
          <a:ext cx="3861820" cy="1577602"/>
        </a:xfrm>
        <a:prstGeom prst="irregularSeal2">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Implementation</a:t>
          </a:r>
          <a:endParaRPr lang="en-US" sz="1800" b="1" kern="1200" dirty="0"/>
        </a:p>
      </dsp:txBody>
      <dsp:txXfrm>
        <a:off x="3065090" y="3988831"/>
        <a:ext cx="1657007" cy="697724"/>
      </dsp:txXfrm>
    </dsp:sp>
    <dsp:sp modelId="{6043AC55-8956-470A-8148-32559AFCDEA8}">
      <dsp:nvSpPr>
        <dsp:cNvPr id="0" name=""/>
        <dsp:cNvSpPr/>
      </dsp:nvSpPr>
      <dsp:spPr>
        <a:xfrm>
          <a:off x="1463806" y="1705281"/>
          <a:ext cx="1446361" cy="1401021"/>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Evaluation/ Revision</a:t>
          </a:r>
          <a:endParaRPr lang="en-US" sz="1600" b="1" kern="1200" dirty="0"/>
        </a:p>
      </dsp:txBody>
      <dsp:txXfrm>
        <a:off x="1675621" y="1910456"/>
        <a:ext cx="1022731" cy="9906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8E23A8-1DD3-4B60-8A21-67D139A4CA01}">
      <dsp:nvSpPr>
        <dsp:cNvPr id="0" name=""/>
        <dsp:cNvSpPr/>
      </dsp:nvSpPr>
      <dsp:spPr>
        <a:xfrm>
          <a:off x="2972416" y="569"/>
          <a:ext cx="2351549"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Position</a:t>
          </a:r>
          <a:r>
            <a:rPr lang="en-US" sz="1300" kern="1200" dirty="0" smtClean="0">
              <a:effectLst>
                <a:outerShdw blurRad="38100" dist="38100" dir="2700000" algn="tl">
                  <a:srgbClr val="000000">
                    <a:alpha val="43137"/>
                  </a:srgbClr>
                </a:outerShdw>
              </a:effectLst>
            </a:rPr>
            <a:t> D</a:t>
          </a:r>
          <a:r>
            <a:rPr lang="en-US" sz="1300" b="1" kern="1200" dirty="0" smtClean="0">
              <a:effectLst>
                <a:outerShdw blurRad="38100" dist="38100" dir="2700000" algn="tl">
                  <a:srgbClr val="000000">
                    <a:alpha val="43137"/>
                  </a:srgbClr>
                </a:outerShdw>
              </a:effectLst>
            </a:rPr>
            <a:t>evelopment</a:t>
          </a:r>
          <a:endParaRPr lang="en-US" sz="1300" kern="1200" dirty="0">
            <a:effectLst>
              <a:outerShdw blurRad="38100" dist="38100" dir="2700000" algn="tl">
                <a:srgbClr val="000000">
                  <a:alpha val="43137"/>
                </a:srgbClr>
              </a:outerShdw>
            </a:effectLst>
          </a:endParaRPr>
        </a:p>
      </dsp:txBody>
      <dsp:txXfrm>
        <a:off x="2986074" y="14227"/>
        <a:ext cx="2324233" cy="439016"/>
      </dsp:txXfrm>
    </dsp:sp>
    <dsp:sp modelId="{DFCFA325-F85D-4EF8-8307-25EC4F8AD84A}">
      <dsp:nvSpPr>
        <dsp:cNvPr id="0" name=""/>
        <dsp:cNvSpPr/>
      </dsp:nvSpPr>
      <dsp:spPr>
        <a:xfrm rot="5400000">
          <a:off x="4060754" y="478560"/>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496047"/>
        <a:ext cx="125909" cy="122412"/>
      </dsp:txXfrm>
    </dsp:sp>
    <dsp:sp modelId="{9626389D-15EC-40E9-830C-FB808CC521C2}">
      <dsp:nvSpPr>
        <dsp:cNvPr id="0" name=""/>
        <dsp:cNvSpPr/>
      </dsp:nvSpPr>
      <dsp:spPr>
        <a:xfrm>
          <a:off x="2962101" y="700068"/>
          <a:ext cx="2372179"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Recruitment and Selection</a:t>
          </a:r>
          <a:endParaRPr lang="en-US" sz="1300" kern="1200" dirty="0">
            <a:effectLst>
              <a:outerShdw blurRad="38100" dist="38100" dir="2700000" algn="tl">
                <a:srgbClr val="000000">
                  <a:alpha val="43137"/>
                </a:srgbClr>
              </a:outerShdw>
            </a:effectLst>
          </a:endParaRPr>
        </a:p>
      </dsp:txBody>
      <dsp:txXfrm>
        <a:off x="2975759" y="713726"/>
        <a:ext cx="2344863" cy="439016"/>
      </dsp:txXfrm>
    </dsp:sp>
    <dsp:sp modelId="{28675608-76DA-44B7-AF14-3E29253AF9EA}">
      <dsp:nvSpPr>
        <dsp:cNvPr id="0" name=""/>
        <dsp:cNvSpPr/>
      </dsp:nvSpPr>
      <dsp:spPr>
        <a:xfrm rot="5400000">
          <a:off x="4060754" y="1178060"/>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1195547"/>
        <a:ext cx="125909" cy="122412"/>
      </dsp:txXfrm>
    </dsp:sp>
    <dsp:sp modelId="{06A3AFEC-ED13-487E-9A2A-6647239F1A98}">
      <dsp:nvSpPr>
        <dsp:cNvPr id="0" name=""/>
        <dsp:cNvSpPr/>
      </dsp:nvSpPr>
      <dsp:spPr>
        <a:xfrm>
          <a:off x="2962101" y="1399568"/>
          <a:ext cx="2372179"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Enrollment</a:t>
          </a:r>
          <a:endParaRPr lang="en-US" sz="1300" kern="1200" dirty="0">
            <a:effectLst>
              <a:outerShdw blurRad="38100" dist="38100" dir="2700000" algn="tl">
                <a:srgbClr val="000000">
                  <a:alpha val="43137"/>
                </a:srgbClr>
              </a:outerShdw>
            </a:effectLst>
          </a:endParaRPr>
        </a:p>
      </dsp:txBody>
      <dsp:txXfrm>
        <a:off x="2975759" y="1413226"/>
        <a:ext cx="2344863" cy="439016"/>
      </dsp:txXfrm>
    </dsp:sp>
    <dsp:sp modelId="{80255E41-92FF-48E8-AD85-E2633DB418BC}">
      <dsp:nvSpPr>
        <dsp:cNvPr id="0" name=""/>
        <dsp:cNvSpPr/>
      </dsp:nvSpPr>
      <dsp:spPr>
        <a:xfrm rot="5400000">
          <a:off x="4060754" y="1877559"/>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1895046"/>
        <a:ext cx="125909" cy="122412"/>
      </dsp:txXfrm>
    </dsp:sp>
    <dsp:sp modelId="{3F3CBB81-784F-4022-B28D-D341B7C3B465}">
      <dsp:nvSpPr>
        <dsp:cNvPr id="0" name=""/>
        <dsp:cNvSpPr/>
      </dsp:nvSpPr>
      <dsp:spPr>
        <a:xfrm>
          <a:off x="2962101" y="2099067"/>
          <a:ext cx="2372179"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Training</a:t>
          </a:r>
          <a:endParaRPr lang="en-US" sz="1300" kern="1200" dirty="0">
            <a:effectLst>
              <a:outerShdw blurRad="38100" dist="38100" dir="2700000" algn="tl">
                <a:srgbClr val="000000">
                  <a:alpha val="43137"/>
                </a:srgbClr>
              </a:outerShdw>
            </a:effectLst>
          </a:endParaRPr>
        </a:p>
      </dsp:txBody>
      <dsp:txXfrm>
        <a:off x="2975759" y="2112725"/>
        <a:ext cx="2344863" cy="439016"/>
      </dsp:txXfrm>
    </dsp:sp>
    <dsp:sp modelId="{94F63BD6-ECE2-4AE6-9ED3-D2971D9E1904}">
      <dsp:nvSpPr>
        <dsp:cNvPr id="0" name=""/>
        <dsp:cNvSpPr/>
      </dsp:nvSpPr>
      <dsp:spPr>
        <a:xfrm rot="5400000">
          <a:off x="4060754" y="2577058"/>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2594545"/>
        <a:ext cx="125909" cy="122412"/>
      </dsp:txXfrm>
    </dsp:sp>
    <dsp:sp modelId="{217CF5C6-D438-40BB-9093-FD505E3A15A4}">
      <dsp:nvSpPr>
        <dsp:cNvPr id="0" name=""/>
        <dsp:cNvSpPr/>
      </dsp:nvSpPr>
      <dsp:spPr>
        <a:xfrm>
          <a:off x="2931165" y="2798566"/>
          <a:ext cx="2434052"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Supervision</a:t>
          </a:r>
          <a:endParaRPr lang="en-US" sz="1300" kern="1200" dirty="0">
            <a:effectLst>
              <a:outerShdw blurRad="38100" dist="38100" dir="2700000" algn="tl">
                <a:srgbClr val="000000">
                  <a:alpha val="43137"/>
                </a:srgbClr>
              </a:outerShdw>
            </a:effectLst>
          </a:endParaRPr>
        </a:p>
      </dsp:txBody>
      <dsp:txXfrm>
        <a:off x="2944823" y="2812224"/>
        <a:ext cx="2406736" cy="439016"/>
      </dsp:txXfrm>
    </dsp:sp>
    <dsp:sp modelId="{5054DA12-9A98-4F4F-B6A7-9FC1BA6171FF}">
      <dsp:nvSpPr>
        <dsp:cNvPr id="0" name=""/>
        <dsp:cNvSpPr/>
      </dsp:nvSpPr>
      <dsp:spPr>
        <a:xfrm rot="5400000">
          <a:off x="4060754" y="3276558"/>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3294045"/>
        <a:ext cx="125909" cy="122412"/>
      </dsp:txXfrm>
    </dsp:sp>
    <dsp:sp modelId="{A8CB6E35-7E44-4098-8D07-2AF9C0625985}">
      <dsp:nvSpPr>
        <dsp:cNvPr id="0" name=""/>
        <dsp:cNvSpPr/>
      </dsp:nvSpPr>
      <dsp:spPr>
        <a:xfrm>
          <a:off x="2910534" y="3498066"/>
          <a:ext cx="2475313"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Performance Assessment</a:t>
          </a:r>
          <a:endParaRPr lang="en-US" sz="1300" kern="1200" dirty="0">
            <a:effectLst>
              <a:outerShdw blurRad="38100" dist="38100" dir="2700000" algn="tl">
                <a:srgbClr val="000000">
                  <a:alpha val="43137"/>
                </a:srgbClr>
              </a:outerShdw>
            </a:effectLst>
          </a:endParaRPr>
        </a:p>
      </dsp:txBody>
      <dsp:txXfrm>
        <a:off x="2924192" y="3511724"/>
        <a:ext cx="2447997" cy="439016"/>
      </dsp:txXfrm>
    </dsp:sp>
    <dsp:sp modelId="{958D2432-47EF-4EF6-9C6F-12254A18066F}">
      <dsp:nvSpPr>
        <dsp:cNvPr id="0" name=""/>
        <dsp:cNvSpPr/>
      </dsp:nvSpPr>
      <dsp:spPr>
        <a:xfrm rot="5400000">
          <a:off x="4060754" y="3976057"/>
          <a:ext cx="174874" cy="209849"/>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dirty="0"/>
        </a:p>
      </dsp:txBody>
      <dsp:txXfrm rot="-5400000">
        <a:off x="4085237" y="3993544"/>
        <a:ext cx="125909" cy="122412"/>
      </dsp:txXfrm>
    </dsp:sp>
    <dsp:sp modelId="{092E6A5D-330A-4507-8D89-760471581440}">
      <dsp:nvSpPr>
        <dsp:cNvPr id="0" name=""/>
        <dsp:cNvSpPr/>
      </dsp:nvSpPr>
      <dsp:spPr>
        <a:xfrm>
          <a:off x="2898904" y="4197565"/>
          <a:ext cx="2498574" cy="466332"/>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effectLst>
                <a:outerShdw blurRad="38100" dist="38100" dir="2700000" algn="tl">
                  <a:srgbClr val="000000">
                    <a:alpha val="43137"/>
                  </a:srgbClr>
                </a:outerShdw>
              </a:effectLst>
            </a:rPr>
            <a:t>Exit</a:t>
          </a:r>
          <a:endParaRPr lang="en-US" sz="1300" kern="1200" dirty="0">
            <a:effectLst>
              <a:outerShdw blurRad="38100" dist="38100" dir="2700000" algn="tl">
                <a:srgbClr val="000000">
                  <a:alpha val="43137"/>
                </a:srgbClr>
              </a:outerShdw>
            </a:effectLst>
          </a:endParaRPr>
        </a:p>
      </dsp:txBody>
      <dsp:txXfrm>
        <a:off x="2912562" y="4211223"/>
        <a:ext cx="2471258" cy="4390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8E23A8-1DD3-4B60-8A21-67D139A4CA01}">
      <dsp:nvSpPr>
        <dsp:cNvPr id="0" name=""/>
        <dsp:cNvSpPr/>
      </dsp:nvSpPr>
      <dsp:spPr>
        <a:xfrm>
          <a:off x="0" y="1688699"/>
          <a:ext cx="2051548"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Position</a:t>
          </a:r>
          <a:r>
            <a:rPr lang="en-US" sz="1100" kern="1200" dirty="0" smtClean="0">
              <a:effectLst>
                <a:outerShdw blurRad="38100" dist="38100" dir="2700000" algn="tl">
                  <a:srgbClr val="000000">
                    <a:alpha val="43137"/>
                  </a:srgbClr>
                </a:outerShdw>
              </a:effectLst>
            </a:rPr>
            <a:t> D</a:t>
          </a:r>
          <a:r>
            <a:rPr lang="en-US" sz="1100" b="1" kern="1200" dirty="0" smtClean="0">
              <a:effectLst>
                <a:outerShdw blurRad="38100" dist="38100" dir="2700000" algn="tl">
                  <a:srgbClr val="000000">
                    <a:alpha val="43137"/>
                  </a:srgbClr>
                </a:outerShdw>
              </a:effectLst>
            </a:rPr>
            <a:t>evelopment</a:t>
          </a:r>
          <a:endParaRPr lang="en-US" sz="1100" kern="1200" dirty="0">
            <a:effectLst>
              <a:outerShdw blurRad="38100" dist="38100" dir="2700000" algn="tl">
                <a:srgbClr val="000000">
                  <a:alpha val="43137"/>
                </a:srgbClr>
              </a:outerShdw>
            </a:effectLst>
          </a:endParaRPr>
        </a:p>
      </dsp:txBody>
      <dsp:txXfrm>
        <a:off x="11916" y="1700615"/>
        <a:ext cx="2027716" cy="383008"/>
      </dsp:txXfrm>
    </dsp:sp>
    <dsp:sp modelId="{DFCFA325-F85D-4EF8-8307-25EC4F8AD84A}">
      <dsp:nvSpPr>
        <dsp:cNvPr id="0" name=""/>
        <dsp:cNvSpPr/>
      </dsp:nvSpPr>
      <dsp:spPr>
        <a:xfrm rot="19922601">
          <a:off x="1657291" y="1664767"/>
          <a:ext cx="57167" cy="500147"/>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dsp:txBody>
      <dsp:txXfrm>
        <a:off x="1658292" y="1768816"/>
        <a:ext cx="40017" cy="300089"/>
      </dsp:txXfrm>
    </dsp:sp>
    <dsp:sp modelId="{9626389D-15EC-40E9-830C-FB808CC521C2}">
      <dsp:nvSpPr>
        <dsp:cNvPr id="0" name=""/>
        <dsp:cNvSpPr/>
      </dsp:nvSpPr>
      <dsp:spPr>
        <a:xfrm>
          <a:off x="2867505" y="162024"/>
          <a:ext cx="2069547"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Recruitment and Selection</a:t>
          </a:r>
          <a:endParaRPr lang="en-US" sz="1100" kern="1200" dirty="0">
            <a:effectLst>
              <a:outerShdw blurRad="38100" dist="38100" dir="2700000" algn="tl">
                <a:srgbClr val="000000">
                  <a:alpha val="43137"/>
                </a:srgbClr>
              </a:outerShdw>
            </a:effectLst>
          </a:endParaRPr>
        </a:p>
      </dsp:txBody>
      <dsp:txXfrm>
        <a:off x="2879421" y="173940"/>
        <a:ext cx="2045715" cy="383008"/>
      </dsp:txXfrm>
    </dsp:sp>
    <dsp:sp modelId="{28675608-76DA-44B7-AF14-3E29253AF9EA}">
      <dsp:nvSpPr>
        <dsp:cNvPr id="0" name=""/>
        <dsp:cNvSpPr/>
      </dsp:nvSpPr>
      <dsp:spPr>
        <a:xfrm rot="5400000">
          <a:off x="3825997" y="579035"/>
          <a:ext cx="152565" cy="183078"/>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5400000">
        <a:off x="3847357" y="594292"/>
        <a:ext cx="109846" cy="106796"/>
      </dsp:txXfrm>
    </dsp:sp>
    <dsp:sp modelId="{06A3AFEC-ED13-487E-9A2A-6647239F1A98}">
      <dsp:nvSpPr>
        <dsp:cNvPr id="0" name=""/>
        <dsp:cNvSpPr/>
      </dsp:nvSpPr>
      <dsp:spPr>
        <a:xfrm>
          <a:off x="2867505" y="772284"/>
          <a:ext cx="2069547"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Enrollment</a:t>
          </a:r>
          <a:endParaRPr lang="en-US" sz="1100" kern="1200" dirty="0">
            <a:effectLst>
              <a:outerShdw blurRad="38100" dist="38100" dir="2700000" algn="tl">
                <a:srgbClr val="000000">
                  <a:alpha val="43137"/>
                </a:srgbClr>
              </a:outerShdw>
            </a:effectLst>
          </a:endParaRPr>
        </a:p>
      </dsp:txBody>
      <dsp:txXfrm>
        <a:off x="2879421" y="784200"/>
        <a:ext cx="2045715" cy="383008"/>
      </dsp:txXfrm>
    </dsp:sp>
    <dsp:sp modelId="{80255E41-92FF-48E8-AD85-E2633DB418BC}">
      <dsp:nvSpPr>
        <dsp:cNvPr id="0" name=""/>
        <dsp:cNvSpPr/>
      </dsp:nvSpPr>
      <dsp:spPr>
        <a:xfrm rot="5400000">
          <a:off x="3825997" y="1189296"/>
          <a:ext cx="152565" cy="183078"/>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5400000">
        <a:off x="3847357" y="1204553"/>
        <a:ext cx="109846" cy="106796"/>
      </dsp:txXfrm>
    </dsp:sp>
    <dsp:sp modelId="{3F3CBB81-784F-4022-B28D-D341B7C3B465}">
      <dsp:nvSpPr>
        <dsp:cNvPr id="0" name=""/>
        <dsp:cNvSpPr/>
      </dsp:nvSpPr>
      <dsp:spPr>
        <a:xfrm>
          <a:off x="2867505" y="1382545"/>
          <a:ext cx="2069547"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Training</a:t>
          </a:r>
          <a:endParaRPr lang="en-US" sz="1100" kern="1200" dirty="0">
            <a:effectLst>
              <a:outerShdw blurRad="38100" dist="38100" dir="2700000" algn="tl">
                <a:srgbClr val="000000">
                  <a:alpha val="43137"/>
                </a:srgbClr>
              </a:outerShdw>
            </a:effectLst>
          </a:endParaRPr>
        </a:p>
      </dsp:txBody>
      <dsp:txXfrm>
        <a:off x="2879421" y="1394461"/>
        <a:ext cx="2045715" cy="383008"/>
      </dsp:txXfrm>
    </dsp:sp>
    <dsp:sp modelId="{94F63BD6-ECE2-4AE6-9ED3-D2971D9E1904}">
      <dsp:nvSpPr>
        <dsp:cNvPr id="0" name=""/>
        <dsp:cNvSpPr/>
      </dsp:nvSpPr>
      <dsp:spPr>
        <a:xfrm rot="5400000">
          <a:off x="3825997" y="1799556"/>
          <a:ext cx="152565" cy="183078"/>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5400000">
        <a:off x="3847357" y="1814813"/>
        <a:ext cx="109846" cy="106796"/>
      </dsp:txXfrm>
    </dsp:sp>
    <dsp:sp modelId="{217CF5C6-D438-40BB-9093-FD505E3A15A4}">
      <dsp:nvSpPr>
        <dsp:cNvPr id="0" name=""/>
        <dsp:cNvSpPr/>
      </dsp:nvSpPr>
      <dsp:spPr>
        <a:xfrm>
          <a:off x="2840516" y="1992805"/>
          <a:ext cx="2123527"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Supervision</a:t>
          </a:r>
          <a:endParaRPr lang="en-US" sz="1100" kern="1200" dirty="0">
            <a:effectLst>
              <a:outerShdw blurRad="38100" dist="38100" dir="2700000" algn="tl">
                <a:srgbClr val="000000">
                  <a:alpha val="43137"/>
                </a:srgbClr>
              </a:outerShdw>
            </a:effectLst>
          </a:endParaRPr>
        </a:p>
      </dsp:txBody>
      <dsp:txXfrm>
        <a:off x="2852432" y="2004721"/>
        <a:ext cx="2099695" cy="383008"/>
      </dsp:txXfrm>
    </dsp:sp>
    <dsp:sp modelId="{5054DA12-9A98-4F4F-B6A7-9FC1BA6171FF}">
      <dsp:nvSpPr>
        <dsp:cNvPr id="0" name=""/>
        <dsp:cNvSpPr/>
      </dsp:nvSpPr>
      <dsp:spPr>
        <a:xfrm rot="5400000">
          <a:off x="3825997" y="2409816"/>
          <a:ext cx="152565" cy="183078"/>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5400000">
        <a:off x="3847357" y="2425073"/>
        <a:ext cx="109846" cy="106796"/>
      </dsp:txXfrm>
    </dsp:sp>
    <dsp:sp modelId="{A8CB6E35-7E44-4098-8D07-2AF9C0625985}">
      <dsp:nvSpPr>
        <dsp:cNvPr id="0" name=""/>
        <dsp:cNvSpPr/>
      </dsp:nvSpPr>
      <dsp:spPr>
        <a:xfrm>
          <a:off x="2822517" y="2603066"/>
          <a:ext cx="2159524"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Performance Assessment</a:t>
          </a:r>
          <a:endParaRPr lang="en-US" sz="1100" kern="1200" dirty="0">
            <a:effectLst>
              <a:outerShdw blurRad="38100" dist="38100" dir="2700000" algn="tl">
                <a:srgbClr val="000000">
                  <a:alpha val="43137"/>
                </a:srgbClr>
              </a:outerShdw>
            </a:effectLst>
          </a:endParaRPr>
        </a:p>
      </dsp:txBody>
      <dsp:txXfrm>
        <a:off x="2834433" y="2614982"/>
        <a:ext cx="2135692" cy="383008"/>
      </dsp:txXfrm>
    </dsp:sp>
    <dsp:sp modelId="{958D2432-47EF-4EF6-9C6F-12254A18066F}">
      <dsp:nvSpPr>
        <dsp:cNvPr id="0" name=""/>
        <dsp:cNvSpPr/>
      </dsp:nvSpPr>
      <dsp:spPr>
        <a:xfrm rot="5400000">
          <a:off x="3825997" y="3020077"/>
          <a:ext cx="152565" cy="183078"/>
        </a:xfrm>
        <a:prstGeom prst="rightArrow">
          <a:avLst>
            <a:gd name="adj1" fmla="val 60000"/>
            <a:gd name="adj2" fmla="val 50000"/>
          </a:avLst>
        </a:prstGeom>
        <a:solidFill>
          <a:schemeClr val="dk2">
            <a:tint val="60000"/>
            <a:hueOff val="0"/>
            <a:satOff val="0"/>
            <a:lumOff val="0"/>
            <a:alphaOff val="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5400000">
        <a:off x="3847357" y="3035334"/>
        <a:ext cx="109846" cy="106796"/>
      </dsp:txXfrm>
    </dsp:sp>
    <dsp:sp modelId="{092E6A5D-330A-4507-8D89-760471581440}">
      <dsp:nvSpPr>
        <dsp:cNvPr id="0" name=""/>
        <dsp:cNvSpPr/>
      </dsp:nvSpPr>
      <dsp:spPr>
        <a:xfrm>
          <a:off x="2812370" y="3213326"/>
          <a:ext cx="2179817" cy="406840"/>
        </a:xfrm>
        <a:prstGeom prst="roundRect">
          <a:avLst>
            <a:gd name="adj" fmla="val 10000"/>
          </a:avLst>
        </a:prstGeom>
        <a:solidFill>
          <a:schemeClr val="lt1">
            <a:hueOff val="0"/>
            <a:satOff val="0"/>
            <a:lumOff val="0"/>
            <a:alphaOff val="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US" sz="1100" b="1" kern="1200" dirty="0" smtClean="0">
              <a:effectLst>
                <a:outerShdw blurRad="38100" dist="38100" dir="2700000" algn="tl">
                  <a:srgbClr val="000000">
                    <a:alpha val="43137"/>
                  </a:srgbClr>
                </a:outerShdw>
              </a:effectLst>
            </a:rPr>
            <a:t>Exit</a:t>
          </a:r>
          <a:endParaRPr lang="en-US" sz="1100" kern="1200" dirty="0">
            <a:effectLst>
              <a:outerShdw blurRad="38100" dist="38100" dir="2700000" algn="tl">
                <a:srgbClr val="000000">
                  <a:alpha val="43137"/>
                </a:srgbClr>
              </a:outerShdw>
            </a:effectLst>
          </a:endParaRPr>
        </a:p>
      </dsp:txBody>
      <dsp:txXfrm>
        <a:off x="2824286" y="3225242"/>
        <a:ext cx="2155985" cy="38300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11699" cy="461804"/>
          </a:xfrm>
          <a:prstGeom prst="rect">
            <a:avLst/>
          </a:prstGeom>
        </p:spPr>
        <p:txBody>
          <a:bodyPr vert="horz" lIns="92487" tIns="46244" rIns="92487" bIns="46244" rtlCol="0"/>
          <a:lstStyle>
            <a:lvl1pPr algn="l">
              <a:defRPr sz="1200"/>
            </a:lvl1pPr>
          </a:lstStyle>
          <a:p>
            <a:endParaRPr lang="en-US" dirty="0"/>
          </a:p>
        </p:txBody>
      </p:sp>
      <p:sp>
        <p:nvSpPr>
          <p:cNvPr id="3" name="Date Placeholder 2"/>
          <p:cNvSpPr>
            <a:spLocks noGrp="1"/>
          </p:cNvSpPr>
          <p:nvPr>
            <p:ph type="dt" sz="quarter" idx="1"/>
          </p:nvPr>
        </p:nvSpPr>
        <p:spPr>
          <a:xfrm>
            <a:off x="3936769" y="0"/>
            <a:ext cx="3011699" cy="461804"/>
          </a:xfrm>
          <a:prstGeom prst="rect">
            <a:avLst/>
          </a:prstGeom>
        </p:spPr>
        <p:txBody>
          <a:bodyPr vert="horz" lIns="92487" tIns="46244" rIns="92487" bIns="46244" rtlCol="0"/>
          <a:lstStyle>
            <a:lvl1pPr algn="r">
              <a:defRPr sz="1200"/>
            </a:lvl1pPr>
          </a:lstStyle>
          <a:p>
            <a:fld id="{95051657-A195-C741-98D3-F193726ADD88}" type="datetime1">
              <a:rPr lang="en-US" smtClean="0"/>
              <a:t>8/16/2016</a:t>
            </a:fld>
            <a:endParaRPr lang="en-US" dirty="0"/>
          </a:p>
        </p:txBody>
      </p:sp>
      <p:sp>
        <p:nvSpPr>
          <p:cNvPr id="4" name="Footer Placeholder 3"/>
          <p:cNvSpPr>
            <a:spLocks noGrp="1"/>
          </p:cNvSpPr>
          <p:nvPr>
            <p:ph type="ftr" sz="quarter" idx="2"/>
          </p:nvPr>
        </p:nvSpPr>
        <p:spPr>
          <a:xfrm>
            <a:off x="1" y="8772669"/>
            <a:ext cx="3011699" cy="461804"/>
          </a:xfrm>
          <a:prstGeom prst="rect">
            <a:avLst/>
          </a:prstGeom>
        </p:spPr>
        <p:txBody>
          <a:bodyPr vert="horz" lIns="92487" tIns="46244" rIns="92487" bIns="4624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6769" y="8772669"/>
            <a:ext cx="3011699" cy="461804"/>
          </a:xfrm>
          <a:prstGeom prst="rect">
            <a:avLst/>
          </a:prstGeom>
        </p:spPr>
        <p:txBody>
          <a:bodyPr vert="horz" lIns="92487" tIns="46244" rIns="92487" bIns="46244" rtlCol="0" anchor="b"/>
          <a:lstStyle>
            <a:lvl1pPr algn="r">
              <a:defRPr sz="1200"/>
            </a:lvl1pPr>
          </a:lstStyle>
          <a:p>
            <a:fld id="{A50BA8FE-296D-B342-8830-4C85D2C049AF}" type="slidenum">
              <a:rPr lang="en-US" smtClean="0"/>
              <a:pPr/>
              <a:t>‹#›</a:t>
            </a:fld>
            <a:endParaRPr lang="en-US" dirty="0"/>
          </a:p>
        </p:txBody>
      </p:sp>
    </p:spTree>
    <p:extLst>
      <p:ext uri="{BB962C8B-B14F-4D97-AF65-F5344CB8AC3E}">
        <p14:creationId xmlns:p14="http://schemas.microsoft.com/office/powerpoint/2010/main" val="36044706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11699" cy="461804"/>
          </a:xfrm>
          <a:prstGeom prst="rect">
            <a:avLst/>
          </a:prstGeom>
        </p:spPr>
        <p:txBody>
          <a:bodyPr vert="horz" lIns="92487" tIns="46244" rIns="92487" bIns="46244" rtlCol="0"/>
          <a:lstStyle>
            <a:lvl1pPr algn="l">
              <a:defRPr sz="1200"/>
            </a:lvl1pPr>
          </a:lstStyle>
          <a:p>
            <a:endParaRPr lang="en-US" dirty="0"/>
          </a:p>
        </p:txBody>
      </p:sp>
      <p:sp>
        <p:nvSpPr>
          <p:cNvPr id="3" name="Date Placeholder 2"/>
          <p:cNvSpPr>
            <a:spLocks noGrp="1"/>
          </p:cNvSpPr>
          <p:nvPr>
            <p:ph type="dt" idx="1"/>
          </p:nvPr>
        </p:nvSpPr>
        <p:spPr>
          <a:xfrm>
            <a:off x="3936769" y="0"/>
            <a:ext cx="3011699" cy="461804"/>
          </a:xfrm>
          <a:prstGeom prst="rect">
            <a:avLst/>
          </a:prstGeom>
        </p:spPr>
        <p:txBody>
          <a:bodyPr vert="horz" lIns="92487" tIns="46244" rIns="92487" bIns="46244" rtlCol="0"/>
          <a:lstStyle>
            <a:lvl1pPr algn="r">
              <a:defRPr sz="1200"/>
            </a:lvl1pPr>
          </a:lstStyle>
          <a:p>
            <a:fld id="{9DFB3D17-1147-6647-8C78-7959D1AD69A9}" type="datetime1">
              <a:rPr lang="en-US" smtClean="0"/>
              <a:t>8/16/2016</a:t>
            </a:fld>
            <a:endParaRPr lang="en-US" dirty="0"/>
          </a:p>
        </p:txBody>
      </p:sp>
      <p:sp>
        <p:nvSpPr>
          <p:cNvPr id="4" name="Slide Image Placeholder 3"/>
          <p:cNvSpPr>
            <a:spLocks noGrp="1" noRot="1" noChangeAspect="1"/>
          </p:cNvSpPr>
          <p:nvPr>
            <p:ph type="sldImg" idx="2"/>
          </p:nvPr>
        </p:nvSpPr>
        <p:spPr>
          <a:xfrm>
            <a:off x="1166813" y="692150"/>
            <a:ext cx="4616450" cy="3463925"/>
          </a:xfrm>
          <a:prstGeom prst="rect">
            <a:avLst/>
          </a:prstGeom>
          <a:noFill/>
          <a:ln w="12700">
            <a:solidFill>
              <a:prstClr val="black"/>
            </a:solidFill>
          </a:ln>
        </p:spPr>
        <p:txBody>
          <a:bodyPr vert="horz" lIns="92487" tIns="46244" rIns="92487" bIns="46244" rtlCol="0" anchor="ctr"/>
          <a:lstStyle/>
          <a:p>
            <a:endParaRPr lang="en-US" dirty="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87" tIns="46244" rIns="92487" bIns="462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772669"/>
            <a:ext cx="3011699" cy="461804"/>
          </a:xfrm>
          <a:prstGeom prst="rect">
            <a:avLst/>
          </a:prstGeom>
        </p:spPr>
        <p:txBody>
          <a:bodyPr vert="horz" lIns="92487" tIns="46244" rIns="92487" bIns="4624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9" y="8772669"/>
            <a:ext cx="3011699" cy="461804"/>
          </a:xfrm>
          <a:prstGeom prst="rect">
            <a:avLst/>
          </a:prstGeom>
        </p:spPr>
        <p:txBody>
          <a:bodyPr vert="horz" lIns="92487" tIns="46244" rIns="92487" bIns="46244" rtlCol="0" anchor="b"/>
          <a:lstStyle>
            <a:lvl1pPr algn="r">
              <a:defRPr sz="1200"/>
            </a:lvl1pPr>
          </a:lstStyle>
          <a:p>
            <a:fld id="{DA910615-33E9-A44A-87B7-52BAF2946AF9}" type="slidenum">
              <a:rPr lang="en-US" smtClean="0"/>
              <a:pPr/>
              <a:t>‹#›</a:t>
            </a:fld>
            <a:endParaRPr lang="en-US" dirty="0"/>
          </a:p>
        </p:txBody>
      </p:sp>
    </p:spTree>
    <p:extLst>
      <p:ext uri="{BB962C8B-B14F-4D97-AF65-F5344CB8AC3E}">
        <p14:creationId xmlns:p14="http://schemas.microsoft.com/office/powerpoint/2010/main" val="40689806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nationalservice.gov/resources/americorps/member-position-description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nationalserviceresources.gov/national-service-criminal-history-check-resource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www.nationalservice.gov/resources/americorps" TargetMode="Externa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3817">
              <a:defRPr/>
            </a:pPr>
            <a:r>
              <a:rPr lang="en-US" dirty="0"/>
              <a:t>Welcome to today’s presentation on  new AmeriCorps program development. Please be sure to access the audio </a:t>
            </a:r>
            <a:r>
              <a:rPr lang="en-US" dirty="0" smtClean="0"/>
              <a:t>recording for </a:t>
            </a:r>
            <a:r>
              <a:rPr lang="en-US" dirty="0"/>
              <a:t>this presentation at </a:t>
            </a:r>
            <a:r>
              <a:rPr lang="en-US" dirty="0" smtClean="0"/>
              <a:t>888-433-2212.</a:t>
            </a:r>
            <a:endParaRPr lang="en-US" dirty="0"/>
          </a:p>
          <a:p>
            <a:endParaRPr lang="en-US" dirty="0" smtClean="0"/>
          </a:p>
        </p:txBody>
      </p:sp>
      <p:sp>
        <p:nvSpPr>
          <p:cNvPr id="4" name="Slide Number Placeholder 3"/>
          <p:cNvSpPr>
            <a:spLocks noGrp="1"/>
          </p:cNvSpPr>
          <p:nvPr>
            <p:ph type="sldNum" sz="quarter" idx="10"/>
          </p:nvPr>
        </p:nvSpPr>
        <p:spPr/>
        <p:txBody>
          <a:bodyPr/>
          <a:lstStyle/>
          <a:p>
            <a:fld id="{DA910615-33E9-A44A-87B7-52BAF2946AF9}" type="slidenum">
              <a:rPr lang="en-US" smtClean="0"/>
              <a:pPr/>
              <a:t>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804697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defRPr/>
            </a:pPr>
            <a:r>
              <a:rPr lang="en-US" dirty="0" smtClean="0">
                <a:latin typeface="Times New Roman" pitchFamily="18" charset="0"/>
                <a:cs typeface="Times New Roman" pitchFamily="18" charset="0"/>
              </a:rPr>
              <a:t>What is a Site?</a:t>
            </a:r>
          </a:p>
          <a:p>
            <a:pPr>
              <a:defRPr/>
            </a:pPr>
            <a:endParaRPr lang="en-US" dirty="0" smtClean="0">
              <a:latin typeface="Times New Roman" pitchFamily="18" charset="0"/>
              <a:cs typeface="Times New Roman" pitchFamily="18" charset="0"/>
            </a:endParaRPr>
          </a:p>
          <a:p>
            <a:pPr>
              <a:defRPr/>
            </a:pPr>
            <a:r>
              <a:rPr lang="en-US" dirty="0" smtClean="0">
                <a:latin typeface="Times New Roman" pitchFamily="18" charset="0"/>
                <a:cs typeface="Times New Roman" pitchFamily="18" charset="0"/>
              </a:rPr>
              <a:t>What </a:t>
            </a:r>
            <a:r>
              <a:rPr lang="en-US" dirty="0" smtClean="0">
                <a:latin typeface="Times New Roman" pitchFamily="18" charset="0"/>
                <a:cs typeface="Times New Roman" pitchFamily="18" charset="0"/>
              </a:rPr>
              <a:t>do we mean when we talk about an AmeriCorps program’s sites?</a:t>
            </a:r>
          </a:p>
          <a:p>
            <a:pPr>
              <a:defRPr/>
            </a:pPr>
            <a:endParaRPr lang="en-US" dirty="0" smtClean="0">
              <a:latin typeface="Times New Roman" pitchFamily="18" charset="0"/>
              <a:cs typeface="Times New Roman" pitchFamily="18" charset="0"/>
            </a:endParaRPr>
          </a:p>
          <a:p>
            <a:pPr>
              <a:defRPr/>
            </a:pPr>
            <a:r>
              <a:rPr lang="en-US" dirty="0" smtClean="0">
                <a:latin typeface="Times New Roman" pitchFamily="18" charset="0"/>
                <a:cs typeface="Times New Roman" pitchFamily="18" charset="0"/>
              </a:rPr>
              <a:t>Typically, AmeriCorps grants function on three levels.</a:t>
            </a:r>
          </a:p>
          <a:p>
            <a:pPr>
              <a:defRPr/>
            </a:pPr>
            <a:endParaRPr lang="en-US" dirty="0" smtClean="0">
              <a:latin typeface="Times New Roman" pitchFamily="18" charset="0"/>
              <a:cs typeface="Times New Roman" pitchFamily="18" charset="0"/>
            </a:endParaRPr>
          </a:p>
          <a:p>
            <a:pPr>
              <a:defRPr/>
            </a:pPr>
            <a:r>
              <a:rPr lang="en-US" dirty="0" smtClean="0">
                <a:latin typeface="Times New Roman" pitchFamily="18" charset="0"/>
                <a:cs typeface="Times New Roman" pitchFamily="18" charset="0"/>
              </a:rPr>
              <a:t>The </a:t>
            </a:r>
            <a:r>
              <a:rPr lang="en-US" b="1" dirty="0" smtClean="0">
                <a:latin typeface="Times New Roman" pitchFamily="18" charset="0"/>
                <a:cs typeface="Times New Roman" pitchFamily="18" charset="0"/>
              </a:rPr>
              <a:t>grantee</a:t>
            </a:r>
            <a:r>
              <a:rPr lang="en-US" dirty="0" smtClean="0">
                <a:latin typeface="Times New Roman" pitchFamily="18" charset="0"/>
                <a:cs typeface="Times New Roman" pitchFamily="18" charset="0"/>
              </a:rPr>
              <a:t> is the parent organization that receives CNCS funds and has the ultimate legal responsibility for the grant. </a:t>
            </a:r>
          </a:p>
          <a:p>
            <a:pPr>
              <a:defRPr/>
            </a:pPr>
            <a:endParaRPr lang="en-US" dirty="0" smtClean="0">
              <a:latin typeface="Times New Roman" pitchFamily="18" charset="0"/>
              <a:cs typeface="Times New Roman" pitchFamily="18" charset="0"/>
            </a:endParaRPr>
          </a:p>
          <a:p>
            <a:pPr eaLnBrk="1" hangingPunct="1">
              <a:defRPr/>
            </a:pPr>
            <a:r>
              <a:rPr lang="en-US" dirty="0" smtClean="0">
                <a:latin typeface="Times New Roman" pitchFamily="18" charset="0"/>
                <a:cs typeface="Times New Roman" pitchFamily="18" charset="0"/>
              </a:rPr>
              <a:t>An </a:t>
            </a:r>
            <a:r>
              <a:rPr lang="en-US" b="1" dirty="0" smtClean="0">
                <a:latin typeface="Times New Roman" pitchFamily="18" charset="0"/>
                <a:cs typeface="Times New Roman" pitchFamily="18" charset="0"/>
              </a:rPr>
              <a:t>operating site </a:t>
            </a:r>
            <a:r>
              <a:rPr lang="en-US" dirty="0" smtClean="0">
                <a:latin typeface="Times New Roman" pitchFamily="18" charset="0"/>
                <a:cs typeface="Times New Roman" pitchFamily="18" charset="0"/>
              </a:rPr>
              <a:t>is the organizational entity that administers the AmeriCorps program in that state or region. For multi-state grantees, there will be at least one operating site in each state where they are placing members.</a:t>
            </a:r>
          </a:p>
          <a:p>
            <a:pPr eaLnBrk="1" hangingPunct="1">
              <a:defRPr/>
            </a:pPr>
            <a:endParaRPr lang="en-US" dirty="0" smtClean="0">
              <a:latin typeface="Times New Roman" pitchFamily="18" charset="0"/>
              <a:cs typeface="Times New Roman" pitchFamily="18" charset="0"/>
            </a:endParaRPr>
          </a:p>
          <a:p>
            <a:pPr>
              <a:defRPr/>
            </a:pPr>
            <a:r>
              <a:rPr lang="en-US" dirty="0" smtClean="0">
                <a:latin typeface="Times New Roman" pitchFamily="18" charset="0"/>
                <a:cs typeface="Times New Roman" pitchFamily="18" charset="0"/>
              </a:rPr>
              <a:t>A </a:t>
            </a:r>
            <a:r>
              <a:rPr lang="en-US" b="1" dirty="0" smtClean="0">
                <a:latin typeface="Times New Roman" pitchFamily="18" charset="0"/>
                <a:cs typeface="Times New Roman" pitchFamily="18" charset="0"/>
              </a:rPr>
              <a:t>service location </a:t>
            </a:r>
            <a:r>
              <a:rPr lang="en-US" dirty="0" smtClean="0">
                <a:latin typeface="Times New Roman" pitchFamily="18" charset="0"/>
                <a:cs typeface="Times New Roman" pitchFamily="18" charset="0"/>
              </a:rPr>
              <a:t>is the organization where a member provides most of his/her service in the community. Typical service locations are schools, food banks, health clinics, community parks, etc. </a:t>
            </a:r>
          </a:p>
          <a:p>
            <a:pPr>
              <a:defRPr/>
            </a:pPr>
            <a:endParaRPr lang="en-US" dirty="0" smtClean="0">
              <a:latin typeface="Times New Roman" pitchFamily="18" charset="0"/>
              <a:cs typeface="Times New Roman" pitchFamily="18" charset="0"/>
            </a:endParaRPr>
          </a:p>
          <a:p>
            <a:pPr>
              <a:defRPr/>
            </a:pPr>
            <a:r>
              <a:rPr lang="en-US" dirty="0" smtClean="0">
                <a:latin typeface="Times New Roman" pitchFamily="18" charset="0"/>
                <a:cs typeface="Times New Roman" pitchFamily="18" charset="0"/>
              </a:rPr>
              <a:t>Roles</a:t>
            </a:r>
            <a:r>
              <a:rPr lang="en-US" baseline="0" dirty="0" smtClean="0">
                <a:latin typeface="Times New Roman" pitchFamily="18" charset="0"/>
                <a:cs typeface="Times New Roman" pitchFamily="18" charset="0"/>
              </a:rPr>
              <a:t> may be combined for some AmeriCorps programs depending on their program design.  For example, a grantee may serve as operating site in its state or region, and an operating site may also be a service location if members are directly providing service there.</a:t>
            </a:r>
          </a:p>
          <a:p>
            <a:pPr>
              <a:defRPr/>
            </a:pPr>
            <a:endParaRPr lang="en-US" baseline="0" dirty="0" smtClean="0">
              <a:latin typeface="Times New Roman" pitchFamily="18" charset="0"/>
              <a:cs typeface="Times New Roman" pitchFamily="18" charset="0"/>
            </a:endParaRPr>
          </a:p>
          <a:p>
            <a:pPr>
              <a:defRPr/>
            </a:pPr>
            <a:r>
              <a:rPr lang="en-US" baseline="0" dirty="0" smtClean="0">
                <a:latin typeface="Times New Roman" pitchFamily="18" charset="0"/>
                <a:cs typeface="Times New Roman" pitchFamily="18" charset="0"/>
              </a:rPr>
              <a:t>Regardless of the exact design, the grantee is responsible to manage and monitor all of these levels of operation.  This is true even if the grantee chooses to subgrant funds to operating sites or service locations; the ultimate responsibility still rests with the grantee organization. </a:t>
            </a:r>
            <a:endParaRPr lang="en-US" dirty="0" smtClean="0">
              <a:latin typeface="Times New Roman" pitchFamily="18" charset="0"/>
              <a:cs typeface="Times New Roman" pitchFamily="18" charset="0"/>
            </a:endParaRPr>
          </a:p>
        </p:txBody>
      </p:sp>
      <p:sp>
        <p:nvSpPr>
          <p:cNvPr id="5" name="Slide Number Placeholder 4"/>
          <p:cNvSpPr>
            <a:spLocks noGrp="1"/>
          </p:cNvSpPr>
          <p:nvPr>
            <p:ph type="sldNum" sz="quarter" idx="11"/>
          </p:nvPr>
        </p:nvSpPr>
        <p:spPr/>
        <p:txBody>
          <a:bodyPr/>
          <a:lstStyle/>
          <a:p>
            <a:fld id="{DA910615-33E9-A44A-87B7-52BAF2946AF9}" type="slidenum">
              <a:rPr lang="en-US" smtClean="0"/>
              <a:pPr/>
              <a:t>10</a:t>
            </a:fld>
            <a:endParaRPr lang="en-US" dirty="0"/>
          </a:p>
        </p:txBody>
      </p:sp>
    </p:spTree>
    <p:extLst>
      <p:ext uri="{BB962C8B-B14F-4D97-AF65-F5344CB8AC3E}">
        <p14:creationId xmlns:p14="http://schemas.microsoft.com/office/powerpoint/2010/main" val="2644906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p>
          <a:p>
            <a:endParaRPr lang="en-US" dirty="0" smtClean="0"/>
          </a:p>
          <a:p>
            <a:r>
              <a:rPr lang="en-US" dirty="0" smtClean="0"/>
              <a:t>AmeriCorps Program HQ located</a:t>
            </a:r>
            <a:r>
              <a:rPr lang="en-US" baseline="0" dirty="0" smtClean="0"/>
              <a:t> </a:t>
            </a:r>
            <a:r>
              <a:rPr lang="en-US" dirty="0" smtClean="0"/>
              <a:t>in </a:t>
            </a:r>
            <a:r>
              <a:rPr lang="en-US" dirty="0" smtClean="0"/>
              <a:t>Tulsa, OK with executive staff, development office; </a:t>
            </a:r>
            <a:r>
              <a:rPr lang="en-US" dirty="0" smtClean="0"/>
              <a:t>writes and manages</a:t>
            </a:r>
            <a:r>
              <a:rPr lang="en-US" baseline="0" dirty="0" smtClean="0"/>
              <a:t> </a:t>
            </a:r>
            <a:r>
              <a:rPr lang="en-US" baseline="0" dirty="0" smtClean="0"/>
              <a:t>the </a:t>
            </a:r>
            <a:r>
              <a:rPr lang="en-US" baseline="0" dirty="0" smtClean="0"/>
              <a:t>AmeriCorps </a:t>
            </a:r>
            <a:r>
              <a:rPr lang="en-US" baseline="0" dirty="0" smtClean="0"/>
              <a:t>grant, recruits </a:t>
            </a:r>
            <a:r>
              <a:rPr lang="en-US" baseline="0" dirty="0" smtClean="0"/>
              <a:t>AmeriCorps members </a:t>
            </a:r>
            <a:r>
              <a:rPr lang="en-US" baseline="0" dirty="0" smtClean="0"/>
              <a:t>nationally</a:t>
            </a:r>
            <a:endParaRPr lang="en-US" dirty="0" smtClean="0"/>
          </a:p>
          <a:p>
            <a:endParaRPr lang="en-US" dirty="0" smtClean="0"/>
          </a:p>
          <a:p>
            <a:r>
              <a:rPr lang="en-US" dirty="0" smtClean="0"/>
              <a:t>Operating Sites with offices and</a:t>
            </a:r>
            <a:r>
              <a:rPr lang="en-US" baseline="0" dirty="0" smtClean="0"/>
              <a:t> staff (director, finance person, training staff, program manager) in Missoula, MT; Blacksburg, VA; Columbus, OH; Anchorage, AK</a:t>
            </a:r>
            <a:r>
              <a:rPr lang="en-US" baseline="0" dirty="0" smtClean="0"/>
              <a:t>; recruits </a:t>
            </a:r>
            <a:r>
              <a:rPr lang="en-US" baseline="0" dirty="0" smtClean="0"/>
              <a:t>members locally; recruits and trains service sites</a:t>
            </a:r>
          </a:p>
          <a:p>
            <a:endParaRPr lang="en-US" baseline="0" dirty="0" smtClean="0"/>
          </a:p>
          <a:p>
            <a:r>
              <a:rPr lang="en-US" baseline="0" dirty="0" smtClean="0"/>
              <a:t>Service Sites are local nonprofits (501c3s) with their own staff structure in Missoula, Blacksburg, Columbus, and Anchorage; sites are where the </a:t>
            </a:r>
            <a:r>
              <a:rPr lang="en-US" baseline="0" dirty="0" smtClean="0"/>
              <a:t>AmeriCorps </a:t>
            </a:r>
            <a:r>
              <a:rPr lang="en-US" baseline="0" dirty="0" smtClean="0"/>
              <a:t>members complete the majority of their service hours. They have onsite supervisors who support them.</a:t>
            </a:r>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11</a:t>
            </a:fld>
            <a:endParaRPr lang="en-US" dirty="0"/>
          </a:p>
        </p:txBody>
      </p:sp>
    </p:spTree>
    <p:extLst>
      <p:ext uri="{BB962C8B-B14F-4D97-AF65-F5344CB8AC3E}">
        <p14:creationId xmlns:p14="http://schemas.microsoft.com/office/powerpoint/2010/main" val="325049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Today’s discussion</a:t>
            </a:r>
            <a:r>
              <a:rPr lang="en-US" baseline="0" dirty="0" smtClean="0"/>
              <a:t> will relate to both kinds of sites: operating and service sites. </a:t>
            </a:r>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12</a:t>
            </a:fld>
            <a:endParaRPr lang="en-US" dirty="0"/>
          </a:p>
        </p:txBody>
      </p:sp>
    </p:spTree>
    <p:extLst>
      <p:ext uri="{BB962C8B-B14F-4D97-AF65-F5344CB8AC3E}">
        <p14:creationId xmlns:p14="http://schemas.microsoft.com/office/powerpoint/2010/main" val="9498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a:t>
            </a:r>
            <a:r>
              <a:rPr lang="en-US" baseline="0" dirty="0" smtClean="0"/>
              <a:t> site management is a continuous process that includes selection, training, and monitoring of operating sites and service locations.  </a:t>
            </a:r>
          </a:p>
          <a:p>
            <a:endParaRPr lang="en-US" baseline="0" dirty="0" smtClean="0"/>
          </a:p>
          <a:p>
            <a:pPr marL="170181" indent="-170181">
              <a:buFont typeface="Arial" panose="020B0604020202020204" pitchFamily="34" charset="0"/>
              <a:buChar char="•"/>
            </a:pPr>
            <a:r>
              <a:rPr lang="en-US" baseline="0" dirty="0" smtClean="0"/>
              <a:t>Site selection involves considering the community need and performance goals articulated in your approved grant application, then choosing organizations with the capacity to partner with the program to address those needs and goals.  For operating sites, this involves managing the AmeriCorps program at a state or regional level; for service locations, this means hosting one or more AmeriCorps members.</a:t>
            </a:r>
          </a:p>
          <a:p>
            <a:endParaRPr lang="en-US" baseline="0" dirty="0" smtClean="0"/>
          </a:p>
          <a:p>
            <a:pPr marL="170181" indent="-170181">
              <a:buFont typeface="Arial" panose="020B0604020202020204" pitchFamily="34" charset="0"/>
              <a:buChar char="•"/>
            </a:pPr>
            <a:r>
              <a:rPr lang="en-US" baseline="0" dirty="0" smtClean="0"/>
              <a:t>Site training means helping staff at the operating sites and service locations understand the requirements of the program (both program-specific and the overall AmeriCorps requirements) as well as their own roles in training, supervising, and supporting AmeriCorps members.  One important requirement is that sites clearly communicate their identity as AmeriCorps program sites and that members serving there clearly identify themselves as AmeriCorps members.</a:t>
            </a:r>
          </a:p>
          <a:p>
            <a:endParaRPr lang="en-US" baseline="0" dirty="0" smtClean="0"/>
          </a:p>
          <a:p>
            <a:pPr marL="170181" indent="-170181">
              <a:buFont typeface="Arial" panose="020B0604020202020204" pitchFamily="34" charset="0"/>
              <a:buChar char="•"/>
            </a:pPr>
            <a:r>
              <a:rPr lang="en-US" baseline="0" dirty="0" smtClean="0"/>
              <a:t>Site monitoring involves developing a clear and detailed plan for ensuring that all AmeriCorps operating sites and service locations are fulfilling their responsibilities to the program and to the AmeriCorps members.  Some examples of these responsibilities include certifying member timesheets and ensuring that AmeriCorps members avoid any prohibited or unallowable activities.</a:t>
            </a:r>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13</a:t>
            </a:fld>
            <a:endParaRPr lang="en-US" dirty="0"/>
          </a:p>
        </p:txBody>
      </p:sp>
    </p:spTree>
    <p:extLst>
      <p:ext uri="{BB962C8B-B14F-4D97-AF65-F5344CB8AC3E}">
        <p14:creationId xmlns:p14="http://schemas.microsoft.com/office/powerpoint/2010/main" val="274414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Operating</a:t>
            </a:r>
            <a:r>
              <a:rPr lang="en-US" baseline="0" dirty="0" smtClean="0"/>
              <a:t> sites and service locations provide the essential framework of guidance and support for AmeriCorps members, including member training and day-to-day supervision.  </a:t>
            </a:r>
          </a:p>
          <a:p>
            <a:endParaRPr lang="en-US" baseline="0" dirty="0" smtClean="0"/>
          </a:p>
          <a:p>
            <a:r>
              <a:rPr lang="en-US" baseline="0" dirty="0" smtClean="0"/>
              <a:t>Since they play such a key role in the program, it is critical for grantees to establish solid site management systems on both the operating site and the service location levels.  </a:t>
            </a:r>
          </a:p>
          <a:p>
            <a:endParaRPr lang="en-US" baseline="0" dirty="0" smtClean="0"/>
          </a:p>
          <a:p>
            <a:r>
              <a:rPr lang="en-US" baseline="0" dirty="0" smtClean="0"/>
              <a:t>A helpful trio of goals to keep in mind in site management is “prevent, detect, and enforce”:  prevent any incidents of non-compliance with AmeriCorps rules and regulations, detect any problems or issues right away if they do occur, and enforce prompt action at the site level to correct any identified problems.</a:t>
            </a:r>
          </a:p>
          <a:p>
            <a:endParaRPr lang="en-US" baseline="0" dirty="0" smtClean="0"/>
          </a:p>
          <a:p>
            <a:r>
              <a:rPr lang="en-US" baseline="0" dirty="0" smtClean="0"/>
              <a:t>As the grant year continues, you will receive more guidance about the “detect” and “enforce” portions of site management.  For today, we’ll focus on the prevention aspect – making sure your operating sites and service locations function smoothly and in compliance with all rules and regulations from day one.  One important best practice is to have written agreements in place with your sites; these may be called site agreements, MOUs, MOAs, etc.</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14</a:t>
            </a:fld>
            <a:endParaRPr lang="en-US" dirty="0"/>
          </a:p>
        </p:txBody>
      </p:sp>
    </p:spTree>
    <p:extLst>
      <p:ext uri="{BB962C8B-B14F-4D97-AF65-F5344CB8AC3E}">
        <p14:creationId xmlns:p14="http://schemas.microsoft.com/office/powerpoint/2010/main" val="2446191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purpose of a site agreement is to</a:t>
            </a:r>
            <a:r>
              <a:rPr lang="en-US" baseline="0" dirty="0" smtClean="0"/>
              <a:t> articulate up-front and in clear terms exactly what is expected of each party in the partnership, as well as what each party is agreeing to do.  Specifically, site agreements should:</a:t>
            </a:r>
          </a:p>
          <a:p>
            <a:endParaRPr lang="en-US" baseline="0" dirty="0" smtClean="0"/>
          </a:p>
          <a:p>
            <a:pPr marL="170181" indent="-170181">
              <a:buFontTx/>
              <a:buChar char="-"/>
            </a:pPr>
            <a:r>
              <a:rPr lang="en-US" baseline="0" dirty="0" smtClean="0"/>
              <a:t>Define the scope of the partnership and the nature of the member service activities;</a:t>
            </a:r>
          </a:p>
          <a:p>
            <a:pPr marL="170181" indent="-170181">
              <a:buFontTx/>
              <a:buChar char="-"/>
            </a:pPr>
            <a:r>
              <a:rPr lang="en-US" baseline="0" dirty="0" smtClean="0"/>
              <a:t>Clearly delineate the responsibilities of both the site and the grantee organization;</a:t>
            </a:r>
          </a:p>
          <a:p>
            <a:pPr marL="170181" indent="-170181">
              <a:buFontTx/>
              <a:buChar char="-"/>
            </a:pPr>
            <a:r>
              <a:rPr lang="en-US" baseline="0" dirty="0" smtClean="0"/>
              <a:t>Establish clear rules governing the partnership, including both program-specific rules and AmeriCorps regulations;</a:t>
            </a:r>
          </a:p>
          <a:p>
            <a:pPr marL="170181" indent="-170181">
              <a:buFontTx/>
              <a:buChar char="-"/>
            </a:pPr>
            <a:r>
              <a:rPr lang="en-US" baseline="0" dirty="0" smtClean="0"/>
              <a:t>Create a clear picture of how the partnership should function so that success can be evaluated later; and</a:t>
            </a:r>
          </a:p>
          <a:p>
            <a:pPr marL="170181" indent="-170181">
              <a:buFontTx/>
              <a:buChar char="-"/>
            </a:pPr>
            <a:r>
              <a:rPr lang="en-US" baseline="0" dirty="0" smtClean="0"/>
              <a:t>Ensure that the responsibilities undertaken by each party collectively form a seamless and comprehensive support system for AmeriCorps members.  For site agreements with service locations, you could consider sharing copies of the agreement with AmeriCorps members so that they understand what types of support and services will be provided by their service locations.</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15</a:t>
            </a:fld>
            <a:endParaRPr lang="en-US" dirty="0"/>
          </a:p>
        </p:txBody>
      </p:sp>
    </p:spTree>
    <p:extLst>
      <p:ext uri="{BB962C8B-B14F-4D97-AF65-F5344CB8AC3E}">
        <p14:creationId xmlns:p14="http://schemas.microsoft.com/office/powerpoint/2010/main" val="2283673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content of site agreements will vary</a:t>
            </a:r>
            <a:r>
              <a:rPr lang="en-US" baseline="0" dirty="0" smtClean="0"/>
              <a:t> based on the program model and needs, and depending on whether the partner organization is an operating site, a service location, or both. However, there are several important items you should include: </a:t>
            </a:r>
          </a:p>
          <a:p>
            <a:endParaRPr lang="en-US" baseline="0" dirty="0" smtClean="0"/>
          </a:p>
          <a:p>
            <a:r>
              <a:rPr lang="en-US" baseline="0" dirty="0" smtClean="0"/>
              <a:t>--a designated site supervisor (for service locations, this will be AC members’ direct supervisor; for operating sites, this will be the individual responsible for leading the management of the AmeriCorps program in that particular state or region); </a:t>
            </a:r>
          </a:p>
          <a:p>
            <a:pPr defTabSz="453817">
              <a:defRPr/>
            </a:pPr>
            <a:r>
              <a:rPr lang="en-US" baseline="0" dirty="0" smtClean="0"/>
              <a:t>--length of agreement (typically a program year); </a:t>
            </a:r>
          </a:p>
          <a:p>
            <a:r>
              <a:rPr lang="en-US" baseline="0" dirty="0" smtClean="0"/>
              <a:t>--specific responsibilities that the site agrees to carry out:  e.g., </a:t>
            </a:r>
            <a:r>
              <a:rPr lang="en-US" dirty="0" smtClean="0"/>
              <a:t>supervising and training members, completing reports, raising a certain amount of match funds</a:t>
            </a:r>
          </a:p>
          <a:p>
            <a:r>
              <a:rPr lang="en-US" baseline="0" dirty="0" smtClean="0"/>
              <a:t>--specific responsibilities that the grantee agrees to carry out:  e.g., types of support, materials and/or funding the grantee will provide to the site</a:t>
            </a:r>
          </a:p>
          <a:p>
            <a:pPr defTabSz="453817">
              <a:defRPr/>
            </a:pPr>
            <a:r>
              <a:rPr lang="en-US" baseline="0" dirty="0" smtClean="0"/>
              <a:t>--member position description:  sets the parameters of allowable activities for members</a:t>
            </a:r>
          </a:p>
          <a:p>
            <a:r>
              <a:rPr lang="en-US" baseline="0" dirty="0" smtClean="0"/>
              <a:t>--policies and regulations (AC regulations and provisions as well as program-specific rules)</a:t>
            </a:r>
          </a:p>
        </p:txBody>
      </p:sp>
      <p:sp>
        <p:nvSpPr>
          <p:cNvPr id="5" name="Slide Number Placeholder 4"/>
          <p:cNvSpPr>
            <a:spLocks noGrp="1"/>
          </p:cNvSpPr>
          <p:nvPr>
            <p:ph type="sldNum" sz="quarter" idx="11"/>
          </p:nvPr>
        </p:nvSpPr>
        <p:spPr/>
        <p:txBody>
          <a:bodyPr/>
          <a:lstStyle/>
          <a:p>
            <a:fld id="{DA910615-33E9-A44A-87B7-52BAF2946AF9}" type="slidenum">
              <a:rPr lang="en-US" smtClean="0"/>
              <a:pPr/>
              <a:t>16</a:t>
            </a:fld>
            <a:endParaRPr lang="en-US" dirty="0"/>
          </a:p>
        </p:txBody>
      </p:sp>
    </p:spTree>
    <p:extLst>
      <p:ext uri="{BB962C8B-B14F-4D97-AF65-F5344CB8AC3E}">
        <p14:creationId xmlns:p14="http://schemas.microsoft.com/office/powerpoint/2010/main" val="3795204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other things to consider when crafting site agreements:</a:t>
            </a:r>
          </a:p>
          <a:p>
            <a:endParaRPr lang="en-US" baseline="0" dirty="0" smtClean="0"/>
          </a:p>
          <a:p>
            <a:pPr marL="170181" indent="-170181">
              <a:buFontTx/>
              <a:buChar char="-"/>
            </a:pPr>
            <a:r>
              <a:rPr lang="en-US" baseline="0" dirty="0" smtClean="0"/>
              <a:t>Make sure that the agreement clearly articulates who is responsible for conducting National Service Criminal History Checks on members, including the National Sex Offender Public Website (NSOPW) check and the state and FBI checks.  If operating sites or service locations are expected to conduct some or all of these checks, it is essential that this responsibility be spelled out explicitly in the site agreement and that the mechanism by which the checks will be conducted is also specified.  Your site management plan should also include a process to monitor the initiation of those checks and ensure that it is done before the members’ start of service.</a:t>
            </a:r>
          </a:p>
          <a:p>
            <a:pPr marL="170181" indent="-170181">
              <a:buFontTx/>
              <a:buChar char="-"/>
            </a:pPr>
            <a:r>
              <a:rPr lang="en-US" baseline="0" dirty="0" smtClean="0"/>
              <a:t>A second thing to consider is to build in consequences within the site agreement itself for any failures to fulfill agreed-upon responsibilities.  In addition to specifying corrective actions, also consider outlining the circumstances under which a site agreement would be terminated or would not be renewed.</a:t>
            </a:r>
          </a:p>
          <a:p>
            <a:pPr marL="170181" indent="-170181">
              <a:buFontTx/>
              <a:buChar char="-"/>
            </a:pPr>
            <a:r>
              <a:rPr lang="en-US" baseline="0" dirty="0" smtClean="0"/>
              <a:t>Finally, remember that the site agreement is just one piece of a broader ongoing plan for site management.  We talked earlier about the “prevent, detect, enforce” model of site management; implementing strong site agreements is only the first step of this model.  As you go through your grant year, it’s important to put in place monitoring protocols to ensure that the site agreement is being followed as written and that your sites act promptly to resolve any compliance concerns.</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17</a:t>
            </a:fld>
            <a:endParaRPr lang="en-US" dirty="0"/>
          </a:p>
        </p:txBody>
      </p:sp>
    </p:spTree>
    <p:extLst>
      <p:ext uri="{BB962C8B-B14F-4D97-AF65-F5344CB8AC3E}">
        <p14:creationId xmlns:p14="http://schemas.microsoft.com/office/powerpoint/2010/main" val="91650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a:t>
            </a:r>
            <a:r>
              <a:rPr lang="en-US" baseline="0" dirty="0" smtClean="0"/>
              <a:t> CNCS program officer is your best resource for helping you develop strong site management practices, including site agreements and monitoring plans.  In some cases, your program officer may ask to review your site agreements and will provide feedback and suggestions.  Please reach out to your program officer with any questions or concerns you may have.  </a:t>
            </a:r>
            <a:endParaRPr lang="en-US" dirty="0" smtClean="0"/>
          </a:p>
          <a:p>
            <a:endParaRPr lang="en-US" dirty="0" smtClean="0"/>
          </a:p>
          <a:p>
            <a:r>
              <a:rPr lang="en-US" dirty="0" smtClean="0"/>
              <a:t>The</a:t>
            </a:r>
            <a:r>
              <a:rPr lang="en-US" baseline="0" dirty="0" smtClean="0"/>
              <a:t> National Service Knowledge Network also has some suggested resources on site management; see the link on the slide.  Please remember, though, that t</a:t>
            </a:r>
            <a:r>
              <a:rPr lang="en-US" dirty="0" smtClean="0"/>
              <a:t>hese are examples,</a:t>
            </a:r>
            <a:r>
              <a:rPr lang="en-US" baseline="0" dirty="0" smtClean="0"/>
              <a:t> </a:t>
            </a:r>
            <a:r>
              <a:rPr lang="en-US" dirty="0" smtClean="0"/>
              <a:t>not templates. Each program must determine its own site management</a:t>
            </a:r>
            <a:r>
              <a:rPr lang="en-US" baseline="0" dirty="0" smtClean="0"/>
              <a:t> plan and structure. Please refer to the 2016 Terms and Conditions and the Resources for New Programs document for additional guidance.</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18</a:t>
            </a:fld>
            <a:endParaRPr lang="en-US" dirty="0"/>
          </a:p>
        </p:txBody>
      </p:sp>
    </p:spTree>
    <p:extLst>
      <p:ext uri="{BB962C8B-B14F-4D97-AF65-F5344CB8AC3E}">
        <p14:creationId xmlns:p14="http://schemas.microsoft.com/office/powerpoint/2010/main" val="699723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CNCS – AmeriCorps State and National</a:t>
            </a:r>
          </a:p>
          <a:p>
            <a:r>
              <a:rPr lang="en-US" dirty="0" smtClean="0"/>
              <a:t>Heather McDonald, Program Officer</a:t>
            </a:r>
          </a:p>
          <a:p>
            <a:endParaRPr lang="en-US" dirty="0" smtClean="0"/>
          </a:p>
          <a:p>
            <a:r>
              <a:rPr lang="en-US" dirty="0" smtClean="0"/>
              <a:t>Heather </a:t>
            </a:r>
            <a:r>
              <a:rPr lang="en-US" dirty="0" smtClean="0"/>
              <a:t>is the second CNCS presenter on today’s webinar. She a Program Officer</a:t>
            </a:r>
            <a:r>
              <a:rPr lang="en-US" baseline="0" dirty="0" smtClean="0"/>
              <a:t> at </a:t>
            </a:r>
            <a:r>
              <a:rPr lang="en-US" b="0" baseline="0" dirty="0" smtClean="0"/>
              <a:t>AmeriCorps State and National. </a:t>
            </a:r>
            <a:r>
              <a:rPr lang="en-US" dirty="0">
                <a:latin typeface="Arial" panose="020B0604020202020204" pitchFamily="34" charset="0"/>
                <a:cs typeface="Arial" panose="020B0604020202020204" pitchFamily="34" charset="0"/>
              </a:rPr>
              <a:t>She joined the CNCS team in November 2009. In her role, Heather works closely with a portfolio of AmeriCorps programs and State Service Commissions to provide program implementation support, training and technical assistance, compliance monitoring, and regulation navigation.</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Before joining CNCS, Heather was a Country Desk Assistant in the Peace Corps Africa Region and previously spent three years as an English teacher on the Japan Exchange and Teaching Program. She has a Bachelor’s degree in Western European Studies from Central College in Pella, IA and can speak like a farmer using conversational Dutch and Japanese.</a:t>
            </a:r>
          </a:p>
          <a:p>
            <a:endParaRPr lang="en-US" b="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19</a:t>
            </a:fld>
            <a:endParaRPr lang="en-US" dirty="0"/>
          </a:p>
        </p:txBody>
      </p:sp>
    </p:spTree>
    <p:extLst>
      <p:ext uri="{BB962C8B-B14F-4D97-AF65-F5344CB8AC3E}">
        <p14:creationId xmlns:p14="http://schemas.microsoft.com/office/powerpoint/2010/main" val="1205719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This does not apply to the call replay.</a:t>
            </a:r>
            <a:endParaRPr lang="en-US" b="0" i="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a:t>
            </a:fld>
            <a:endParaRPr lang="en-US" dirty="0"/>
          </a:p>
        </p:txBody>
      </p:sp>
    </p:spTree>
    <p:extLst>
      <p:ext uri="{BB962C8B-B14F-4D97-AF65-F5344CB8AC3E}">
        <p14:creationId xmlns:p14="http://schemas.microsoft.com/office/powerpoint/2010/main" val="769473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Successful</a:t>
            </a:r>
            <a:r>
              <a:rPr lang="en-US" baseline="0" dirty="0" smtClean="0"/>
              <a:t> m</a:t>
            </a:r>
            <a:r>
              <a:rPr lang="en-US" dirty="0" smtClean="0"/>
              <a:t>ember</a:t>
            </a:r>
            <a:r>
              <a:rPr lang="en-US" baseline="0" dirty="0" smtClean="0"/>
              <a:t> management is one of the most critical elements of an AmeriCorps program. As members are the cornerstone of every program, you need to spend a significant amount of time at program start-up developing systems and tools to ensure successful member service and positive member experience. </a:t>
            </a:r>
          </a:p>
          <a:p>
            <a:endParaRPr lang="en-US" baseline="0" dirty="0" smtClean="0"/>
          </a:p>
          <a:p>
            <a:r>
              <a:rPr lang="en-US" baseline="0" dirty="0" smtClean="0"/>
              <a:t>Our discussion today will focus on understanding where to find information about program requirements related to member management, important considerations for successful member management, and a more in-depth discussion about position descriptions and member service agreements. </a:t>
            </a:r>
          </a:p>
          <a:p>
            <a:endParaRPr lang="en-US" dirty="0" smtClean="0"/>
          </a:p>
          <a:p>
            <a:r>
              <a:rPr lang="en-US" dirty="0" smtClean="0"/>
              <a:t>There are many requirements for member management,</a:t>
            </a:r>
            <a:r>
              <a:rPr lang="en-US" baseline="0" dirty="0" smtClean="0"/>
              <a:t> such as </a:t>
            </a:r>
            <a:r>
              <a:rPr lang="en-US" dirty="0" smtClean="0"/>
              <a:t>recruitment, selection, screening, training, monitoring, etc. Those requirements are outlined in the</a:t>
            </a:r>
            <a:r>
              <a:rPr lang="en-US" baseline="0" dirty="0" smtClean="0"/>
              <a:t> Federal Regulations (or administrative laws that govern AmeriCorps), the AmeriCorps Grant Terms and Conditions issued with your award annually, and additional guidance that CNCS issues periodically to help clarify some of the requirements, such as the Frequently Asked Questions and Criminal History Check Resources and Guidance. </a:t>
            </a:r>
          </a:p>
          <a:p>
            <a:endParaRPr lang="en-US" baseline="0" dirty="0" smtClean="0"/>
          </a:p>
          <a:p>
            <a:r>
              <a:rPr lang="en-US" baseline="0" dirty="0" smtClean="0"/>
              <a:t>In addition, the Notice of Funding Opportunity, or NOFO, is also used as guidance in member management, as it provides information on the amount of living allowance and education award for a particular grant year, as this can change year to year during your grant period. For example, the amount of education award increased with the 2014 grants, so current programs had to amend their member service agreements and other documentation for the 2014-15 program year to make sure they had the correct amount listed. </a:t>
            </a:r>
          </a:p>
          <a:p>
            <a:endParaRPr lang="en-US" baseline="0" dirty="0" smtClean="0"/>
          </a:p>
          <a:p>
            <a:r>
              <a:rPr lang="en-US" baseline="0" dirty="0" smtClean="0"/>
              <a:t>All of these documents are available on the Managing AmeriCorps Grants page.</a:t>
            </a:r>
            <a:r>
              <a:rPr lang="en-US" dirty="0" smtClean="0"/>
              <a:t> The link is shown here</a:t>
            </a:r>
            <a:r>
              <a:rPr lang="en-US" baseline="0" dirty="0" smtClean="0"/>
              <a:t>. </a:t>
            </a:r>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20</a:t>
            </a:fld>
            <a:endParaRPr lang="en-US" dirty="0"/>
          </a:p>
        </p:txBody>
      </p:sp>
    </p:spTree>
    <p:extLst>
      <p:ext uri="{BB962C8B-B14F-4D97-AF65-F5344CB8AC3E}">
        <p14:creationId xmlns:p14="http://schemas.microsoft.com/office/powerpoint/2010/main" val="774090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screenshot</a:t>
            </a:r>
            <a:r>
              <a:rPr lang="en-US" baseline="0" dirty="0" smtClean="0"/>
              <a:t> of the landing page for the Managing AmeriCorps Grants page on the CNCS website.</a:t>
            </a:r>
          </a:p>
          <a:p>
            <a:endParaRPr lang="en-US" baseline="0" dirty="0" smtClean="0"/>
          </a:p>
          <a:p>
            <a:r>
              <a:rPr lang="en-US" baseline="0" dirty="0" smtClean="0"/>
              <a:t>You’ll want to get to know and love this page… you should be closely familiar with the documents and references here as they link to different regulations and resources you need to develop your individual program and member management materials, train staff and members and for ongoing management of your grant.  </a:t>
            </a:r>
          </a:p>
          <a:p>
            <a:endParaRPr lang="en-US" baseline="0" dirty="0" smtClean="0"/>
          </a:p>
          <a:p>
            <a:r>
              <a:rPr lang="en-US" baseline="0" dirty="0" smtClean="0"/>
              <a:t>If you haven’t already, spend a little time after this Webinar clicking into the different links to familiarize yourself with the content and consider bookmarking this page, as you will likely return to it often. </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21</a:t>
            </a:fld>
            <a:endParaRPr lang="en-US" dirty="0"/>
          </a:p>
        </p:txBody>
      </p:sp>
    </p:spTree>
    <p:extLst>
      <p:ext uri="{BB962C8B-B14F-4D97-AF65-F5344CB8AC3E}">
        <p14:creationId xmlns:p14="http://schemas.microsoft.com/office/powerpoint/2010/main" val="31915794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3817">
              <a:defRPr/>
            </a:pPr>
            <a:r>
              <a:rPr lang="en-US" baseline="0" dirty="0" smtClean="0"/>
              <a:t>If you recall during the July 21 webinar, my colleagues discussed the AmeriCorps program development cycle. </a:t>
            </a:r>
          </a:p>
          <a:p>
            <a:pPr defTabSz="453817">
              <a:defRPr/>
            </a:pPr>
            <a:endParaRPr lang="en-US" baseline="0" dirty="0" smtClean="0"/>
          </a:p>
          <a:p>
            <a:pPr defTabSz="453817">
              <a:defRPr/>
            </a:pPr>
            <a:r>
              <a:rPr lang="en-US" baseline="0" dirty="0" smtClean="0"/>
              <a:t>It is important to note that m</a:t>
            </a:r>
            <a:r>
              <a:rPr lang="en-US" dirty="0" smtClean="0"/>
              <a:t>ember management responsibilities</a:t>
            </a:r>
            <a:r>
              <a:rPr lang="en-US" baseline="0" dirty="0" smtClean="0"/>
              <a:t> occur throughout the cycle and throughout the program year and should be considered at all stages of your program development foundation building, implementation, and evaluation. </a:t>
            </a:r>
          </a:p>
          <a:p>
            <a:pPr defTabSz="453817">
              <a:defRPr/>
            </a:pPr>
            <a:endParaRPr lang="en-US" dirty="0" smtClean="0"/>
          </a:p>
          <a:p>
            <a:pPr defTabSz="453817">
              <a:defRPr/>
            </a:pPr>
            <a:endParaRPr lang="en-US" baseline="0" dirty="0" smtClean="0"/>
          </a:p>
          <a:p>
            <a:pPr defTabSz="453817">
              <a:defRPr/>
            </a:pP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08122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flow chart of </a:t>
            </a:r>
            <a:r>
              <a:rPr lang="en-US" baseline="0" dirty="0" smtClean="0"/>
              <a:t>member management can be helpful in thinking through your different activities and responsibilities with members. </a:t>
            </a:r>
          </a:p>
          <a:p>
            <a:endParaRPr lang="en-US" baseline="0" dirty="0" smtClean="0"/>
          </a:p>
          <a:p>
            <a:r>
              <a:rPr lang="en-US" baseline="0" dirty="0" smtClean="0"/>
              <a:t>First, a program develops AmeriCorps member positions. Certainly, each program engaged in some process to determine what member positions would be needed (including how many and the types of slots) and what activities and responsibilities the members would have for their service. This diagram takes you through each member management step from developing positions through the point that members exit the program and end their term of service.</a:t>
            </a:r>
          </a:p>
          <a:p>
            <a:endParaRPr lang="en-US" baseline="0" dirty="0" smtClean="0"/>
          </a:p>
          <a:p>
            <a:r>
              <a:rPr lang="en-US" baseline="0" dirty="0" smtClean="0"/>
              <a:t>This flowchart may serve as a useful guide to help you think through your processes and develop plans and systems for: </a:t>
            </a:r>
          </a:p>
          <a:p>
            <a:pPr marL="170181" indent="-170181">
              <a:buFontTx/>
              <a:buChar char="-"/>
            </a:pPr>
            <a:r>
              <a:rPr lang="en-US" baseline="0" dirty="0" smtClean="0"/>
              <a:t>Member recruitment and selection;</a:t>
            </a:r>
          </a:p>
          <a:p>
            <a:pPr marL="170181" indent="-170181">
              <a:buFontTx/>
              <a:buChar char="-"/>
            </a:pPr>
            <a:r>
              <a:rPr lang="en-US" baseline="0" dirty="0" smtClean="0"/>
              <a:t>Enrollment;</a:t>
            </a:r>
          </a:p>
          <a:p>
            <a:pPr marL="170181" indent="-170181">
              <a:buFontTx/>
              <a:buChar char="-"/>
            </a:pPr>
            <a:r>
              <a:rPr lang="en-US" baseline="0" dirty="0" smtClean="0"/>
              <a:t>Training;</a:t>
            </a:r>
          </a:p>
          <a:p>
            <a:pPr marL="170181" indent="-170181">
              <a:buFontTx/>
              <a:buChar char="-"/>
            </a:pPr>
            <a:r>
              <a:rPr lang="en-US" baseline="0" dirty="0" smtClean="0"/>
              <a:t>Supervision (including monitoring);</a:t>
            </a:r>
          </a:p>
          <a:p>
            <a:pPr marL="170181" indent="-170181">
              <a:buFontTx/>
              <a:buChar char="-"/>
            </a:pPr>
            <a:r>
              <a:rPr lang="en-US" baseline="0" dirty="0" smtClean="0"/>
              <a:t>Performance assessment; and </a:t>
            </a:r>
          </a:p>
          <a:p>
            <a:pPr marL="170181" indent="-170181">
              <a:buFontTx/>
              <a:buChar char="-"/>
            </a:pPr>
            <a:r>
              <a:rPr lang="en-US" baseline="0" dirty="0" smtClean="0"/>
              <a:t>Exit</a:t>
            </a:r>
          </a:p>
          <a:p>
            <a:endParaRPr lang="en-US" baseline="0"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23</a:t>
            </a:fld>
            <a:endParaRPr lang="en-US" dirty="0"/>
          </a:p>
        </p:txBody>
      </p:sp>
    </p:spTree>
    <p:extLst>
      <p:ext uri="{BB962C8B-B14F-4D97-AF65-F5344CB8AC3E}">
        <p14:creationId xmlns:p14="http://schemas.microsoft.com/office/powerpoint/2010/main" val="1898102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sz="2000" dirty="0"/>
              <a:t>In developing your member management systems, some important things you need to consider and incorporate are: </a:t>
            </a:r>
          </a:p>
          <a:p>
            <a:endParaRPr lang="en-US" sz="2000" dirty="0"/>
          </a:p>
          <a:p>
            <a:pPr marL="170181" indent="-170181">
              <a:buFontTx/>
              <a:buChar char="-"/>
            </a:pPr>
            <a:r>
              <a:rPr lang="en-US" sz="2000" dirty="0"/>
              <a:t>Ensuring that member positions are designed to avoid activities that AmeriCorps members are prohibited from engaging in and that members are properly trained and supervised to avoid those activities; </a:t>
            </a:r>
          </a:p>
          <a:p>
            <a:pPr marL="170181" indent="-170181">
              <a:buFontTx/>
              <a:buChar char="-"/>
            </a:pPr>
            <a:r>
              <a:rPr lang="en-US" sz="2000" dirty="0"/>
              <a:t>Having a strong plan for conducting compliant and timely criminal history checks. </a:t>
            </a:r>
          </a:p>
          <a:p>
            <a:pPr marL="170181" indent="-170181">
              <a:buFontTx/>
              <a:buChar char="-"/>
            </a:pPr>
            <a:r>
              <a:rPr lang="en-US" sz="2000" dirty="0"/>
              <a:t>Ensuring that you have a process for possible member grievances. (The AmeriCorps Regulations provide specific direction on what needs to be included in your grievance policy.)</a:t>
            </a:r>
          </a:p>
          <a:p>
            <a:pPr marL="170181" indent="-170181">
              <a:buFontTx/>
              <a:buChar char="-"/>
            </a:pPr>
            <a:r>
              <a:rPr lang="en-US" sz="2000" dirty="0"/>
              <a:t>Another consideration is having a secure file management system for all necessary member documentation and making sure that you have a process in place to check and verify that your files include all that CNCS requires and all that you need to manage your members.</a:t>
            </a:r>
          </a:p>
          <a:p>
            <a:pPr marL="623998" lvl="1" indent="-170181">
              <a:buFontTx/>
              <a:buChar char="-"/>
            </a:pPr>
            <a:r>
              <a:rPr lang="en-US" sz="2000" dirty="0"/>
              <a:t>Member files are among the first things CNCS staff and the Office of Inspector General (or OIG) look at as part of program monitoring and auditing. </a:t>
            </a:r>
          </a:p>
          <a:p>
            <a:pPr marL="623998" lvl="1" indent="-170181">
              <a:buFontTx/>
              <a:buChar char="-"/>
            </a:pPr>
            <a:endParaRPr lang="en-US" sz="2000" dirty="0"/>
          </a:p>
          <a:p>
            <a:pPr marL="170181" indent="-170181">
              <a:buFontTx/>
              <a:buChar char="-"/>
            </a:pPr>
            <a:r>
              <a:rPr lang="en-US" sz="2000" dirty="0"/>
              <a:t>Consider whether any members need disability accommodations and work with your organization and with CNCS to provide these.</a:t>
            </a:r>
          </a:p>
          <a:p>
            <a:r>
              <a:rPr lang="en-US" sz="2000" dirty="0"/>
              <a:t> </a:t>
            </a:r>
          </a:p>
          <a:p>
            <a:pPr marL="170181" indent="-170181">
              <a:buFontTx/>
              <a:buChar char="-"/>
            </a:pPr>
            <a:r>
              <a:rPr lang="en-US" sz="2000" dirty="0"/>
              <a:t>It will be important to think through your overall approach to supporting and engaging members; to make sure they have a positive and successful experience. For example, some programs build in monthly teambuilding and social events for members to help them connect, develop esprit de corps, and provide support to one another. Other programs provides members with support services (similar to an employee assistance program) to help with a variety of issues, from working through emotions to offering financial advice. </a:t>
            </a:r>
          </a:p>
          <a:p>
            <a:endParaRPr lang="en-US" sz="2000" dirty="0"/>
          </a:p>
          <a:p>
            <a:pPr marL="170181" indent="-170181">
              <a:buFontTx/>
              <a:buChar char="-"/>
            </a:pPr>
            <a:r>
              <a:rPr lang="en-US" sz="2000" dirty="0"/>
              <a:t>If possible, programs also may consider having a process in place to engage AmeriCorps alumni. (Not every program does this, but more and more are using alumni engagement as a program and member development strategy). </a:t>
            </a:r>
          </a:p>
          <a:p>
            <a:endParaRPr lang="en-US" sz="2000" dirty="0"/>
          </a:p>
          <a:p>
            <a:r>
              <a:rPr lang="en-US" sz="2000" dirty="0"/>
              <a:t>The more time and effort you spend thinking through all the elements of member management as you develop your program, the more successful your members and, ultimately, your program will be. Yes, you did already articulate some of your plans related to member positions, training and supervision in your grant application; now it is important to think through these member management systems and responsibilities more concretely; being sure to include CNCS requirements, and then putting your member management plans into action.  </a:t>
            </a:r>
          </a:p>
          <a:p>
            <a:endParaRPr lang="en-US" sz="2000" dirty="0"/>
          </a:p>
          <a:p>
            <a:r>
              <a:rPr lang="en-US" sz="2000" dirty="0"/>
              <a:t>As you develop your member management strategies and consider the important topics I just mentioned, know that your CNCS Program Officer can be a great resource for thinking this through. There are a lot of rules to follow and systems to put in place as you start-up a new program… be sure to use your resources and take the time to be thorough and inclusive of what is required. Here are a few examples of how this comes into play:</a:t>
            </a:r>
          </a:p>
          <a:p>
            <a:endParaRPr lang="en-US" sz="2000" dirty="0"/>
          </a:p>
          <a:p>
            <a:pPr defTabSz="453817">
              <a:defRPr/>
            </a:pPr>
            <a:r>
              <a:rPr lang="en-US" sz="2000" dirty="0"/>
              <a:t>As you recruit members, you will need to have a clear plan for how you are going to conduct criminal history checks on them. Has your plan been </a:t>
            </a:r>
            <a:r>
              <a:rPr lang="en-US" sz="2000" dirty="0" smtClean="0"/>
              <a:t>reviewed </a:t>
            </a:r>
            <a:r>
              <a:rPr lang="en-US" sz="2000" dirty="0"/>
              <a:t>by your CNCS Program Officer? Do you foresee any challenges with completing the checks within the timeframe you have for starting their service? Do your staff know what documentation they need to retain in member files (and/or other secure locations) related to the checks? </a:t>
            </a:r>
          </a:p>
          <a:p>
            <a:endParaRPr lang="en-US" sz="2000" dirty="0"/>
          </a:p>
          <a:p>
            <a:r>
              <a:rPr lang="en-US" sz="2000" dirty="0"/>
              <a:t>Second, you may be aware (hopefully you are) that CNCS requires members to be enrolled and exited from the program in the Member Portal within a 30-day window (30 calendar days—not business days). It will be important for you to have designed processes and timelines that make sure that all enrollment and exit paperwork is in order, and staff are able to complete these tasks on time. </a:t>
            </a:r>
          </a:p>
          <a:p>
            <a:endParaRPr lang="en-US" sz="2000" dirty="0"/>
          </a:p>
          <a:p>
            <a:r>
              <a:rPr lang="en-US" sz="2000" dirty="0"/>
              <a:t>I know there’s a lot to learn… Today, we’ll focus our limited time together on the position descriptions, member agreements, and file keeping. </a:t>
            </a:r>
          </a:p>
          <a:p>
            <a:endParaRPr lang="en-US" sz="2000" dirty="0"/>
          </a:p>
          <a:p>
            <a:endParaRPr lang="en-US" dirty="0" smtClean="0"/>
          </a:p>
          <a:p>
            <a:endParaRPr lang="en-US" dirty="0" smtClean="0"/>
          </a:p>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24</a:t>
            </a:fld>
            <a:endParaRPr lang="en-US" dirty="0"/>
          </a:p>
        </p:txBody>
      </p:sp>
    </p:spTree>
    <p:extLst>
      <p:ext uri="{BB962C8B-B14F-4D97-AF65-F5344CB8AC3E}">
        <p14:creationId xmlns:p14="http://schemas.microsoft.com/office/powerpoint/2010/main" val="460974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defTabSz="453817">
              <a:defRPr/>
            </a:pPr>
            <a:r>
              <a:rPr lang="en-US" dirty="0" smtClean="0"/>
              <a:t>The member</a:t>
            </a:r>
            <a:r>
              <a:rPr lang="en-US" baseline="0" dirty="0" smtClean="0"/>
              <a:t> </a:t>
            </a:r>
            <a:r>
              <a:rPr lang="en-US" dirty="0" smtClean="0"/>
              <a:t>position description is a document that</a:t>
            </a:r>
            <a:r>
              <a:rPr lang="en-US" baseline="0" dirty="0" smtClean="0"/>
              <a:t> outlines the roles, responsibilities, and tasks of each member during his or her AmeriCorps service. </a:t>
            </a:r>
          </a:p>
          <a:p>
            <a:pPr defTabSz="453817">
              <a:defRPr/>
            </a:pPr>
            <a:endParaRPr lang="en-US" baseline="0" dirty="0" smtClean="0"/>
          </a:p>
          <a:p>
            <a:r>
              <a:rPr lang="en-US" baseline="0" dirty="0" smtClean="0"/>
              <a:t>Each member service agreement needs to include a member position description, either within the agreement or as an attachment. And each position description needs to be reviewed and agreed upon by members and their supervisors. Program staff should either have a direct role in creating member position descriptions or there should at least be a process in place for program staff to review and approve the descriptions; to make sure that members actually engage in the activities to which they agreed; and to ensure that the member activities are aligned with the scope of the approved grant. </a:t>
            </a:r>
          </a:p>
          <a:p>
            <a:endParaRPr lang="en-US" baseline="0" dirty="0" smtClean="0"/>
          </a:p>
          <a:p>
            <a:r>
              <a:rPr lang="en-US" baseline="0" dirty="0" smtClean="0"/>
              <a:t>It may be that your program plans to have all of its members serve in the same role and do the same activities; thus you could have one uniform position description. With a different program model, however, you may have members serving in a variety of roles – at one or multiple locations; and a different position description would be needed for each position. For larger grantees with multiple locations or host sites, it would be important to have a process in place to ensure that all position descriptions are comprehensive, include appropriate tasks and responsibilities, and are of high quality. You may do this, by providing a template for host sites that outlines the information they need to include for each position description; provide training and guidance on how to develop them; and then have a process for reviewing and approving the position descriptions prior to service start or during monitoring. </a:t>
            </a:r>
          </a:p>
          <a:p>
            <a:endParaRPr lang="en-US" baseline="0" dirty="0" smtClean="0"/>
          </a:p>
          <a:p>
            <a:pPr defTabSz="453817">
              <a:defRPr/>
            </a:pPr>
            <a:r>
              <a:rPr lang="en-US" baseline="0" dirty="0" smtClean="0"/>
              <a:t>Once developed, well designed position descriptions can serve as the foundation for recruiting, selecting, training, supervising, and evaluating members. A position description may outline certain knowledge and skills that members must have to qualify for the positions. This information then would be used to promote available positions, to screen applications, and as criteria for member selection. Position descriptions also describe what service activities and responsibilities are required. These statements may help provide an outline for what training and on-boarding is needed so that members are prepared to successfully engage in service. </a:t>
            </a:r>
          </a:p>
          <a:p>
            <a:pPr defTabSz="453817">
              <a:defRPr/>
            </a:pPr>
            <a:endParaRPr lang="en-US" baseline="0" dirty="0" smtClean="0"/>
          </a:p>
          <a:p>
            <a:pPr defTabSz="453817">
              <a:defRPr/>
            </a:pPr>
            <a:r>
              <a:rPr lang="en-US" baseline="0" dirty="0" smtClean="0"/>
              <a:t>Then, once the program and a member’s service term are underway, the position description can help guide supervisors in monitoring, managing and supporting a member’s success in fulfilling the duties assigned; help evaluate the member’s performance; inform future training needs; and serve as a platform for engaging members in reflection.</a:t>
            </a:r>
          </a:p>
          <a:p>
            <a:endParaRPr lang="en-US" baseline="0" dirty="0" smtClean="0"/>
          </a:p>
          <a:p>
            <a:endParaRPr lang="en-US" baseline="0" dirty="0" smtClean="0"/>
          </a:p>
          <a:p>
            <a:r>
              <a:rPr lang="en-US" baseline="0" dirty="0" smtClean="0"/>
              <a:t> </a:t>
            </a:r>
          </a:p>
        </p:txBody>
      </p:sp>
      <p:sp>
        <p:nvSpPr>
          <p:cNvPr id="5" name="Slide Number Placeholder 4"/>
          <p:cNvSpPr>
            <a:spLocks noGrp="1"/>
          </p:cNvSpPr>
          <p:nvPr>
            <p:ph type="sldNum" sz="quarter" idx="11"/>
          </p:nvPr>
        </p:nvSpPr>
        <p:spPr/>
        <p:txBody>
          <a:bodyPr/>
          <a:lstStyle/>
          <a:p>
            <a:fld id="{DA910615-33E9-A44A-87B7-52BAF2946AF9}" type="slidenum">
              <a:rPr lang="en-US" smtClean="0"/>
              <a:pPr/>
              <a:t>25</a:t>
            </a:fld>
            <a:endParaRPr lang="en-US" dirty="0"/>
          </a:p>
        </p:txBody>
      </p:sp>
    </p:spTree>
    <p:extLst>
      <p:ext uri="{BB962C8B-B14F-4D97-AF65-F5344CB8AC3E}">
        <p14:creationId xmlns:p14="http://schemas.microsoft.com/office/powerpoint/2010/main" val="3571098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CNCS does not have</a:t>
            </a:r>
            <a:r>
              <a:rPr lang="en-US" baseline="0" dirty="0" smtClean="0"/>
              <a:t> specific requirements for what needs to be in a member position description, but we have some suggestions based on best practices and lessons learned for what makes a strong position description and a strong program. </a:t>
            </a:r>
          </a:p>
          <a:p>
            <a:endParaRPr lang="en-US" baseline="0" dirty="0" smtClean="0"/>
          </a:p>
          <a:p>
            <a:r>
              <a:rPr lang="en-US" baseline="0" dirty="0" smtClean="0"/>
              <a:t>Just as a weak position description, one that is vague and does not contain sufficient information about what the member’s roles and responsibilities are, can jeopardize your program, a strong position description can be an invaluable tool for successful program and member management. </a:t>
            </a:r>
          </a:p>
          <a:p>
            <a:endParaRPr lang="en-US" baseline="0" dirty="0" smtClean="0"/>
          </a:p>
          <a:p>
            <a:r>
              <a:rPr lang="en-US" baseline="0" dirty="0" smtClean="0"/>
              <a:t>This list was created, based on best practices in AmeriCorps program management. </a:t>
            </a:r>
          </a:p>
          <a:p>
            <a:endParaRPr lang="en-US" baseline="0" dirty="0" smtClean="0"/>
          </a:p>
          <a:p>
            <a:r>
              <a:rPr lang="en-US" baseline="0" dirty="0" smtClean="0"/>
              <a:t>Your position description, at a minimum should include the member name, the title of the position, and list member tasks and responsibilities, which should be as specific and comprehensive as possible. </a:t>
            </a:r>
          </a:p>
          <a:p>
            <a:endParaRPr lang="en-US" baseline="0" dirty="0" smtClean="0"/>
          </a:p>
          <a:p>
            <a:r>
              <a:rPr lang="en-US" baseline="0" dirty="0" smtClean="0"/>
              <a:t>In addition, a position description may also include information about the program with which the member will serve, the service location and supervisor information. It may also list specific information about service hours and the start and end of the service term. </a:t>
            </a:r>
          </a:p>
          <a:p>
            <a:endParaRPr lang="en-US" baseline="0" dirty="0" smtClean="0"/>
          </a:p>
          <a:p>
            <a:r>
              <a:rPr lang="en-US" baseline="0" dirty="0" smtClean="0"/>
              <a:t>Some organizations, choose to list specific outcomes and deliverables on their member position descriptions that are tied to the program’s performance measures, which can be helpful for overall program management. </a:t>
            </a:r>
          </a:p>
          <a:p>
            <a:endParaRPr lang="en-US" baseline="0" dirty="0" smtClean="0"/>
          </a:p>
          <a:p>
            <a:r>
              <a:rPr lang="en-US" baseline="0" dirty="0" smtClean="0"/>
              <a:t>You can also list the types of training members will receive for their positions or the skills and knowledge that a position requires. </a:t>
            </a:r>
          </a:p>
          <a:p>
            <a:endParaRPr lang="en-US" baseline="0" dirty="0" smtClean="0"/>
          </a:p>
          <a:p>
            <a:r>
              <a:rPr lang="en-US" baseline="0" dirty="0" smtClean="0"/>
              <a:t>You may include the list of prohibited activities within the body of the position description, in addition to having it in the member agreement and other member materials, just to reinforce the topic. </a:t>
            </a:r>
          </a:p>
          <a:p>
            <a:endParaRPr lang="en-US" baseline="0" dirty="0" smtClean="0"/>
          </a:p>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26</a:t>
            </a:fld>
            <a:endParaRPr lang="en-US" dirty="0"/>
          </a:p>
        </p:txBody>
      </p:sp>
    </p:spTree>
    <p:extLst>
      <p:ext uri="{BB962C8B-B14F-4D97-AF65-F5344CB8AC3E}">
        <p14:creationId xmlns:p14="http://schemas.microsoft.com/office/powerpoint/2010/main" val="2401579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My colleagues developed a great eCourse on building and </a:t>
            </a:r>
            <a:r>
              <a:rPr lang="en-US" dirty="0" smtClean="0"/>
              <a:t>maintaining </a:t>
            </a:r>
            <a:r>
              <a:rPr lang="en-US" dirty="0"/>
              <a:t>strong AmeriCorps member position descriptions </a:t>
            </a:r>
            <a:r>
              <a:rPr lang="en-US" dirty="0" smtClean="0"/>
              <a:t>that you can find on the </a:t>
            </a:r>
            <a:r>
              <a:rPr lang="en-US" dirty="0"/>
              <a:t>National Service Knowledge </a:t>
            </a:r>
            <a:r>
              <a:rPr lang="en-US" dirty="0" smtClean="0"/>
              <a:t>Network. </a:t>
            </a:r>
            <a:endParaRPr lang="en-US" dirty="0"/>
          </a:p>
          <a:p>
            <a:endParaRPr lang="en-US" dirty="0"/>
          </a:p>
          <a:p>
            <a:r>
              <a:rPr lang="en-US" dirty="0"/>
              <a:t>This brief, 15-minute recorded course, provides helpful tips for developing member position descriptions and examples of different types of descriptions:</a:t>
            </a:r>
          </a:p>
          <a:p>
            <a:endParaRPr lang="en-US" dirty="0"/>
          </a:p>
          <a:p>
            <a:r>
              <a:rPr lang="en-US" dirty="0">
                <a:hlinkClick r:id="rId3"/>
              </a:rPr>
              <a:t>www.nationalservice.gov/resources/americorps/member-position-descriptions</a:t>
            </a:r>
            <a:r>
              <a:rPr lang="en-US" dirty="0"/>
              <a:t> </a:t>
            </a:r>
          </a:p>
          <a:p>
            <a:endParaRPr lang="en-US" dirty="0" smtClean="0"/>
          </a:p>
          <a:p>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27</a:t>
            </a:fld>
            <a:endParaRPr lang="en-US" dirty="0"/>
          </a:p>
        </p:txBody>
      </p:sp>
    </p:spTree>
    <p:extLst>
      <p:ext uri="{BB962C8B-B14F-4D97-AF65-F5344CB8AC3E}">
        <p14:creationId xmlns:p14="http://schemas.microsoft.com/office/powerpoint/2010/main" val="9494678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Now let’s move on to the member service agreement…</a:t>
            </a:r>
          </a:p>
          <a:p>
            <a:r>
              <a:rPr lang="en-US" dirty="0" smtClean="0"/>
              <a:t>Each</a:t>
            </a:r>
            <a:r>
              <a:rPr lang="en-US" baseline="0" dirty="0" smtClean="0"/>
              <a:t> AmeriCorps member is required to sign a member service agreement before the start of service, and it needs to contain all the elements listed on page 7 of the 2016 AmeriCorps Terms and Conditions. You can see from this long list that the member service agreement is a pretty hefty document… some of these elements you’ll likely copy verbatim from the Regulations (like the list of prohibited activities, and rules on members not displacing or duplicating staff, intern, or volunteer positions). Other elements are required by CNCS but we do not dictate what needs to be included because they will be completely unique to each program… such as your program’s rules around member suspension and termination, how a member might file a complaint, and standards of conduct.</a:t>
            </a:r>
          </a:p>
          <a:p>
            <a:endParaRPr lang="en-US" baseline="0" dirty="0" smtClean="0"/>
          </a:p>
          <a:p>
            <a:r>
              <a:rPr lang="en-US" baseline="0" dirty="0" smtClean="0"/>
              <a:t>As with the member position descriptions, CNCS does not provide grantees a template for member service agreements, as they are unique and specific to each program. If you have questions, though, or feel stuck in developing certain content, consult with your Program Officer, and consider the great resource you have in other AmeriCorps programs. Grantees are often willing and happy to share their tools. Do keep in mind, though, that all documents must be customized to your program and include current terms and conditions. And, you, of course, are responsible for own compliance, so know the content, believe in it, and make sure that it fully represents AmeriCorps requirements as well as those of your organization.</a:t>
            </a:r>
          </a:p>
          <a:p>
            <a:endParaRPr lang="en-US" baseline="0" dirty="0" smtClean="0"/>
          </a:p>
          <a:p>
            <a:r>
              <a:rPr lang="en-US" baseline="0" dirty="0" smtClean="0"/>
              <a:t>Finally, and for future thought, consider how you will share the member service agreement document with your members – individually, or perhaps in a group pre-service orientation – so that rather than be intimidated by the sheer volume of words, they understand, honor, and embrace the agreement that you are making with each other for a commitment to service.</a:t>
            </a:r>
          </a:p>
          <a:p>
            <a:endParaRPr lang="en-US" baseline="0" dirty="0" smtClean="0"/>
          </a:p>
          <a:p>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28</a:t>
            </a:fld>
            <a:endParaRPr lang="en-US" dirty="0"/>
          </a:p>
        </p:txBody>
      </p:sp>
    </p:spTree>
    <p:extLst>
      <p:ext uri="{BB962C8B-B14F-4D97-AF65-F5344CB8AC3E}">
        <p14:creationId xmlns:p14="http://schemas.microsoft.com/office/powerpoint/2010/main" val="3125474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aseline="0" dirty="0" smtClean="0"/>
              <a:t>Now, let’s consider what goes into member files…</a:t>
            </a:r>
          </a:p>
          <a:p>
            <a:r>
              <a:rPr lang="en-US" baseline="0" dirty="0" smtClean="0"/>
              <a:t>Each program will need to have a consistent tool for collecting, confirming, and storing AmeriCorps member records during and after the service year. Requirements for those records may be found throughout the guidance on AmeriCorps grants management.</a:t>
            </a:r>
          </a:p>
          <a:p>
            <a:endParaRPr lang="en-US" baseline="0" dirty="0" smtClean="0"/>
          </a:p>
          <a:p>
            <a:r>
              <a:rPr lang="en-US" baseline="0" dirty="0" smtClean="0"/>
              <a:t>This slide provides a starting list for your consideration as you develop processes for bringing new members on board. Be sure to include in every member file:</a:t>
            </a:r>
          </a:p>
          <a:p>
            <a:endParaRPr lang="en-US" baseline="0" dirty="0" smtClean="0"/>
          </a:p>
          <a:p>
            <a:pPr>
              <a:buFont typeface="Wingdings" panose="05000000000000000000" pitchFamily="2" charset="2"/>
              <a:buChar char="ü"/>
            </a:pPr>
            <a:r>
              <a:rPr lang="en-US" dirty="0" smtClean="0"/>
              <a:t>Full member application, screening</a:t>
            </a:r>
            <a:r>
              <a:rPr lang="en-US" baseline="0" dirty="0" smtClean="0"/>
              <a:t> and interview</a:t>
            </a:r>
            <a:r>
              <a:rPr lang="en-US" dirty="0" smtClean="0"/>
              <a:t> materials (such as interview notes, reference checks, and writing samples)</a:t>
            </a:r>
          </a:p>
          <a:p>
            <a:endParaRPr lang="en-US" dirty="0" smtClean="0"/>
          </a:p>
          <a:p>
            <a:pPr>
              <a:buFont typeface="Wingdings" panose="05000000000000000000" pitchFamily="2" charset="2"/>
              <a:buChar char="ü"/>
            </a:pPr>
            <a:r>
              <a:rPr lang="en-US" dirty="0" smtClean="0"/>
              <a:t>Verification of eligibility to serve should be included. (This</a:t>
            </a:r>
            <a:r>
              <a:rPr lang="en-US" baseline="0" dirty="0" smtClean="0"/>
              <a:t> would include a copy of the documents you used to verify </a:t>
            </a:r>
            <a:r>
              <a:rPr lang="en-US" dirty="0" smtClean="0"/>
              <a:t>age (such as a</a:t>
            </a:r>
            <a:r>
              <a:rPr lang="en-US" baseline="0" dirty="0" smtClean="0"/>
              <a:t> driver’s license or birth certificate)</a:t>
            </a:r>
            <a:r>
              <a:rPr lang="en-US" dirty="0" smtClean="0"/>
              <a:t>, nationality, and</a:t>
            </a:r>
            <a:r>
              <a:rPr lang="en-US" baseline="0" dirty="0" smtClean="0"/>
              <a:t> </a:t>
            </a:r>
            <a:r>
              <a:rPr lang="en-US" dirty="0" smtClean="0"/>
              <a:t>high school diploma.</a:t>
            </a:r>
          </a:p>
          <a:p>
            <a:pPr>
              <a:buFont typeface="Wingdings" panose="05000000000000000000" pitchFamily="2" charset="2"/>
              <a:buChar char="ü"/>
            </a:pPr>
            <a:endParaRPr lang="en-US" dirty="0" smtClean="0"/>
          </a:p>
          <a:p>
            <a:pPr>
              <a:buFont typeface="Wingdings" panose="05000000000000000000" pitchFamily="2" charset="2"/>
              <a:buChar char="ü"/>
            </a:pPr>
            <a:r>
              <a:rPr lang="en-US" dirty="0" smtClean="0"/>
              <a:t>Member files must include completion of all National Service Criminal History Check required steps – AND documentation that checks were completed prior to the</a:t>
            </a:r>
            <a:r>
              <a:rPr lang="en-US" baseline="0" dirty="0" smtClean="0"/>
              <a:t> member starting service</a:t>
            </a:r>
            <a:r>
              <a:rPr lang="en-US" dirty="0" smtClean="0"/>
              <a:t>;</a:t>
            </a:r>
            <a:r>
              <a:rPr lang="en-US" baseline="0" dirty="0" smtClean="0"/>
              <a:t> AND verification (i.e., signature and date) that program staff reviewed the criminal history check results.</a:t>
            </a:r>
            <a:r>
              <a:rPr lang="en-US" dirty="0" smtClean="0"/>
              <a:t> Timing of initiation</a:t>
            </a:r>
            <a:r>
              <a:rPr lang="en-US" baseline="0" dirty="0" smtClean="0"/>
              <a:t> and completion</a:t>
            </a:r>
            <a:r>
              <a:rPr lang="en-US" dirty="0" smtClean="0"/>
              <a:t> is just as important as completing the steps themselves.</a:t>
            </a:r>
          </a:p>
          <a:p>
            <a:endParaRPr lang="en-US" baseline="0" dirty="0" smtClean="0"/>
          </a:p>
          <a:p>
            <a:r>
              <a:rPr lang="en-US" baseline="0" dirty="0" smtClean="0"/>
              <a:t>Because of the specificity required for member records, you should take great care as you go along to compile complete and accurate materials. It can be very difficult to go back in time to try to fill in any holes in documentation – and, in some cases, there can be negative consequences if you fail to complete member onboarding steps or do not have documentation that member enrollment and management steps were completed fully and on time. The great news is that once you establish a structure for creating and maintaining member files, it will be easy to implement year after year. </a:t>
            </a:r>
          </a:p>
          <a:p>
            <a:endParaRPr lang="en-US" baseline="0" dirty="0" smtClean="0"/>
          </a:p>
          <a:p>
            <a:pPr defTabSz="453817">
              <a:defRPr/>
            </a:pPr>
            <a:r>
              <a:rPr lang="en-US" baseline="0" dirty="0" smtClean="0"/>
              <a:t>A helpful tool for ensuring that your member file contains the information you need is to develop a member file checklist that your staff complete for each file and that you can use to check the completeness of files. Your CNCS Program Officer can provide you with the member file checklist that we use in our grantee monitoring practices which </a:t>
            </a:r>
            <a:r>
              <a:rPr lang="en-US" dirty="0" smtClean="0"/>
              <a:t>may</a:t>
            </a:r>
            <a:r>
              <a:rPr lang="en-US" baseline="0" dirty="0" smtClean="0"/>
              <a:t> be used as the foundation for developing your list.  </a:t>
            </a:r>
          </a:p>
          <a:p>
            <a:endParaRPr lang="en-US" baseline="0" dirty="0" smtClean="0"/>
          </a:p>
          <a:p>
            <a:endParaRPr lang="en-US" baseline="0" dirty="0" smtClean="0"/>
          </a:p>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29</a:t>
            </a:fld>
            <a:endParaRPr lang="en-US" dirty="0"/>
          </a:p>
        </p:txBody>
      </p:sp>
    </p:spTree>
    <p:extLst>
      <p:ext uri="{BB962C8B-B14F-4D97-AF65-F5344CB8AC3E}">
        <p14:creationId xmlns:p14="http://schemas.microsoft.com/office/powerpoint/2010/main" val="4105844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Technology Check</a:t>
            </a:r>
          </a:p>
          <a:p>
            <a:endParaRPr lang="en-US" i="1" baseline="0" dirty="0" smtClean="0"/>
          </a:p>
          <a:p>
            <a:pPr>
              <a:buClr>
                <a:srgbClr val="5C8D3E"/>
              </a:buClr>
            </a:pPr>
            <a:r>
              <a:rPr lang="en-US" altLang="en-US" dirty="0"/>
              <a:t>ON THE PHONE:</a:t>
            </a:r>
          </a:p>
          <a:p>
            <a:pPr>
              <a:buClr>
                <a:srgbClr val="5C8D3E"/>
              </a:buClr>
            </a:pPr>
            <a:r>
              <a:rPr lang="en-US" altLang="en-US" dirty="0"/>
              <a:t>The phone lines will be opened for Q&amp;A after the presenter remarks.</a:t>
            </a:r>
          </a:p>
          <a:p>
            <a:pPr>
              <a:buClr>
                <a:srgbClr val="5C8D3E"/>
              </a:buClr>
            </a:pPr>
            <a:endParaRPr lang="en-US" altLang="en-US" dirty="0"/>
          </a:p>
          <a:p>
            <a:pPr>
              <a:buClr>
                <a:srgbClr val="5C8D3E"/>
              </a:buClr>
            </a:pPr>
            <a:r>
              <a:rPr lang="en-US" altLang="en-US" dirty="0"/>
              <a:t>ON SKYPE:</a:t>
            </a:r>
          </a:p>
          <a:p>
            <a:pPr>
              <a:buClr>
                <a:srgbClr val="5C8D3E"/>
              </a:buClr>
            </a:pPr>
            <a:r>
              <a:rPr lang="en-US" altLang="en-US" dirty="0"/>
              <a:t>Use the dialogue box on the left side of your screen to provide input or ask a question at any time during the presentation.  </a:t>
            </a:r>
          </a:p>
          <a:p>
            <a:endParaRPr lang="en-US" dirty="0"/>
          </a:p>
          <a:p>
            <a:r>
              <a:rPr lang="en-US" dirty="0"/>
              <a:t>REPLAY:</a:t>
            </a:r>
          </a:p>
          <a:p>
            <a:r>
              <a:rPr lang="en-US" dirty="0"/>
              <a:t>Today’s presentation will be posted on the National Service Knowledge Network: </a:t>
            </a:r>
            <a:r>
              <a:rPr lang="en-US" dirty="0">
                <a:hlinkClick r:id="rId3"/>
              </a:rPr>
              <a:t>www.nationalservice.gov/resources</a:t>
            </a:r>
            <a:r>
              <a:rPr lang="en-US" dirty="0"/>
              <a:t> </a:t>
            </a:r>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a:t>
            </a:fld>
            <a:endParaRPr lang="en-US" dirty="0"/>
          </a:p>
        </p:txBody>
      </p:sp>
    </p:spTree>
    <p:extLst>
      <p:ext uri="{BB962C8B-B14F-4D97-AF65-F5344CB8AC3E}">
        <p14:creationId xmlns:p14="http://schemas.microsoft.com/office/powerpoint/2010/main" val="8780517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a:t>
            </a:r>
            <a:r>
              <a:rPr lang="en-US" baseline="0" dirty="0" smtClean="0"/>
              <a:t> please use your CNCS Program Officer as a resource and sounding board as you develop documents and systems for member management. Program Officers can talk through and provide guidance in your development stage and review and provide feedback once you have drafted materials. </a:t>
            </a:r>
          </a:p>
          <a:p>
            <a:r>
              <a:rPr lang="en-US" baseline="0" dirty="0" smtClean="0"/>
              <a:t>I also mentioned the resource you have in each other as AmeriCorps grantee programs – as new grantees and with grantees who have successfully implemented AmeriCorps programs for years.</a:t>
            </a:r>
          </a:p>
          <a:p>
            <a:r>
              <a:rPr lang="en-US" dirty="0" smtClean="0"/>
              <a:t>Also, bookmark -</a:t>
            </a:r>
            <a:r>
              <a:rPr lang="en-US" baseline="0" dirty="0" smtClean="0"/>
              <a:t> and come to know and love – the Managing AmeriCorps Grants webpage to find policy FAQs, terms and conditions, regulations and more.</a:t>
            </a:r>
            <a:endParaRPr lang="en-US" dirty="0" smtClean="0"/>
          </a:p>
          <a:p>
            <a:r>
              <a:rPr lang="en-US" baseline="0" dirty="0" smtClean="0"/>
              <a:t>And finally, check out our CNCS Knowledge Network to access the eCourse and other member management resources. </a:t>
            </a:r>
          </a:p>
          <a:p>
            <a:endParaRPr lang="en-US" baseline="0" dirty="0" smtClean="0"/>
          </a:p>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30</a:t>
            </a:fld>
            <a:endParaRPr lang="en-US" dirty="0"/>
          </a:p>
        </p:txBody>
      </p:sp>
    </p:spTree>
    <p:extLst>
      <p:ext uri="{BB962C8B-B14F-4D97-AF65-F5344CB8AC3E}">
        <p14:creationId xmlns:p14="http://schemas.microsoft.com/office/powerpoint/2010/main" val="2648346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Q&amp;A</a:t>
            </a:r>
          </a:p>
          <a:p>
            <a:endParaRPr lang="en-US" dirty="0" smtClean="0"/>
          </a:p>
          <a:p>
            <a:r>
              <a:rPr lang="en-US" dirty="0" smtClean="0"/>
              <a:t>What</a:t>
            </a:r>
            <a:r>
              <a:rPr lang="en-US" baseline="0" dirty="0" smtClean="0"/>
              <a:t> </a:t>
            </a:r>
            <a:r>
              <a:rPr lang="en-US" baseline="0" dirty="0" smtClean="0"/>
              <a:t>questions do you have?</a:t>
            </a:r>
          </a:p>
          <a:p>
            <a:endParaRPr lang="en-US" baseline="0"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31</a:t>
            </a:fld>
            <a:endParaRPr lang="en-US" dirty="0"/>
          </a:p>
        </p:txBody>
      </p:sp>
    </p:spTree>
    <p:extLst>
      <p:ext uri="{BB962C8B-B14F-4D97-AF65-F5344CB8AC3E}">
        <p14:creationId xmlns:p14="http://schemas.microsoft.com/office/powerpoint/2010/main" val="521714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3817">
              <a:defRPr/>
            </a:pPr>
            <a:r>
              <a:rPr lang="en-US" dirty="0">
                <a:latin typeface="Arial" panose="020B0604020202020204" pitchFamily="34" charset="0"/>
                <a:cs typeface="Arial" panose="020B0604020202020204" pitchFamily="34" charset="0"/>
              </a:rPr>
              <a:t>Bonnie Janicki is a Senior Grants Officer for Grant Operations at the Corporation for National &amp; Community Service, Office of Grants Management.  Currently she manages a team of grants officers responsible for the day to day grants management of a diverse portfolio of programs that includes AmeriCorps State and National, Social Innovation Funds, Martin Luther King and many others.  Bonnie began her federal service with the Corporation in 1994 and continues to enjoy her work.</a:t>
            </a:r>
          </a:p>
          <a:p>
            <a:endParaRPr lang="en-US" baseline="0"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32</a:t>
            </a:fld>
            <a:endParaRPr lang="en-US" dirty="0"/>
          </a:p>
        </p:txBody>
      </p:sp>
    </p:spTree>
    <p:extLst>
      <p:ext uri="{BB962C8B-B14F-4D97-AF65-F5344CB8AC3E}">
        <p14:creationId xmlns:p14="http://schemas.microsoft.com/office/powerpoint/2010/main" val="752484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53252"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861920CC-5883-4402-BF15-BB9455C2AA63}" type="slidenum">
              <a:rPr lang="en-US" altLang="en-US"/>
              <a:pPr/>
              <a:t>33</a:t>
            </a:fld>
            <a:endParaRPr lang="en-US" altLang="en-US" dirty="0"/>
          </a:p>
        </p:txBody>
      </p:sp>
      <p:sp>
        <p:nvSpPr>
          <p:cNvPr id="53253" name="Slide Image Placeholder 1"/>
          <p:cNvSpPr>
            <a:spLocks noGrp="1" noRot="1" noChangeAspect="1" noTextEdit="1"/>
          </p:cNvSpPr>
          <p:nvPr>
            <p:ph type="sldImg"/>
          </p:nvPr>
        </p:nvSpPr>
        <p:spPr>
          <a:ln/>
        </p:spPr>
      </p:sp>
      <p:sp>
        <p:nvSpPr>
          <p:cNvPr id="53254" name="Notes Placeholder 2"/>
          <p:cNvSpPr>
            <a:spLocks noGrp="1"/>
          </p:cNvSpPr>
          <p:nvPr>
            <p:ph type="body" idx="1"/>
          </p:nvPr>
        </p:nvSpPr>
        <p:spPr>
          <a:noFill/>
        </p:spPr>
        <p:txBody>
          <a:bodyPr/>
          <a:lstStyle/>
          <a:p>
            <a:pPr eaLnBrk="1" hangingPunct="1"/>
            <a:r>
              <a:rPr lang="en-US" altLang="en-US" dirty="0" smtClean="0"/>
              <a:t>AmeriCorps program grants management systems: review</a:t>
            </a:r>
          </a:p>
        </p:txBody>
      </p:sp>
      <p:sp>
        <p:nvSpPr>
          <p:cNvPr id="53255" name="Slide Number Placeholder 3"/>
          <p:cNvSpPr txBox="1">
            <a:spLocks noGrp="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20EF2C5-D254-4118-8C70-7EC2A2F90B15}" type="slidenum">
              <a:rPr lang="en-US" altLang="en-US" sz="1200"/>
              <a:pPr algn="r" eaLnBrk="1" hangingPunct="1"/>
              <a:t>33</a:t>
            </a:fld>
            <a:endParaRPr lang="en-US" altLang="en-US" sz="1200" dirty="0"/>
          </a:p>
        </p:txBody>
      </p:sp>
    </p:spTree>
    <p:extLst>
      <p:ext uri="{BB962C8B-B14F-4D97-AF65-F5344CB8AC3E}">
        <p14:creationId xmlns:p14="http://schemas.microsoft.com/office/powerpoint/2010/main" val="1929124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59396"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E55C54FB-590C-436F-BC79-5D2216E27D8A}" type="slidenum">
              <a:rPr lang="en-US" altLang="en-US"/>
              <a:pPr/>
              <a:t>34</a:t>
            </a:fld>
            <a:endParaRPr lang="en-US" altLang="en-US" dirty="0"/>
          </a:p>
        </p:txBody>
      </p:sp>
      <p:sp>
        <p:nvSpPr>
          <p:cNvPr id="59397"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2E690C4-06DD-486D-924D-5DD59B90A02F}" type="slidenum">
              <a:rPr lang="en-US" altLang="en-US" sz="1200"/>
              <a:pPr algn="r" eaLnBrk="1" hangingPunct="1"/>
              <a:t>34</a:t>
            </a:fld>
            <a:endParaRPr lang="en-US" altLang="en-US" sz="1200" dirty="0"/>
          </a:p>
        </p:txBody>
      </p:sp>
      <p:sp>
        <p:nvSpPr>
          <p:cNvPr id="59398"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DF04DCE-2B26-4884-95D3-384FD8FD8684}" type="slidenum">
              <a:rPr lang="en-US" altLang="en-US" sz="1200">
                <a:latin typeface="Calibri" panose="020F0502020204030204" pitchFamily="34" charset="0"/>
              </a:rPr>
              <a:pPr algn="r" eaLnBrk="1" hangingPunct="1"/>
              <a:t>34</a:t>
            </a:fld>
            <a:endParaRPr lang="en-US" altLang="en-US" sz="1200" dirty="0">
              <a:latin typeface="Calibri" panose="020F0502020204030204" pitchFamily="34" charset="0"/>
            </a:endParaRPr>
          </a:p>
        </p:txBody>
      </p:sp>
      <p:sp>
        <p:nvSpPr>
          <p:cNvPr id="59399" name="Rectangle 2"/>
          <p:cNvSpPr>
            <a:spLocks noGrp="1" noRot="1" noChangeAspect="1" noChangeArrowheads="1" noTextEdit="1"/>
          </p:cNvSpPr>
          <p:nvPr>
            <p:ph type="sldImg"/>
          </p:nvPr>
        </p:nvSpPr>
        <p:spPr>
          <a:ln/>
        </p:spPr>
      </p:sp>
      <p:sp>
        <p:nvSpPr>
          <p:cNvPr id="59400" name="Rectangle 3"/>
          <p:cNvSpPr>
            <a:spLocks noGrp="1" noChangeArrowheads="1"/>
          </p:cNvSpPr>
          <p:nvPr>
            <p:ph type="body" idx="1"/>
          </p:nvPr>
        </p:nvSpPr>
        <p:spPr>
          <a:noFill/>
        </p:spPr>
        <p:txBody>
          <a:bodyPr/>
          <a:lstStyle/>
          <a:p>
            <a:pPr marL="453817" indent="-453817">
              <a:lnSpc>
                <a:spcPct val="90000"/>
              </a:lnSpc>
            </a:pPr>
            <a:r>
              <a:rPr lang="en-US" altLang="en-US" dirty="0"/>
              <a:t>Grant Terms and Conditions:</a:t>
            </a:r>
          </a:p>
          <a:p>
            <a:pPr marL="453817" indent="-453817">
              <a:lnSpc>
                <a:spcPct val="90000"/>
              </a:lnSpc>
            </a:pPr>
            <a:endParaRPr lang="en-US" altLang="en-US" dirty="0"/>
          </a:p>
          <a:p>
            <a:pPr marL="453817" indent="-453817">
              <a:lnSpc>
                <a:spcPct val="90000"/>
              </a:lnSpc>
            </a:pPr>
            <a:r>
              <a:rPr lang="en-US" altLang="en-US" dirty="0"/>
              <a:t>--Are </a:t>
            </a:r>
            <a:r>
              <a:rPr lang="en-US" altLang="en-US" u="sng" dirty="0"/>
              <a:t>issued by CNCS</a:t>
            </a:r>
            <a:r>
              <a:rPr lang="en-US" altLang="en-US" dirty="0"/>
              <a:t> with the Notice of Grant Award</a:t>
            </a:r>
          </a:p>
          <a:p>
            <a:pPr marL="453817" indent="-453817">
              <a:lnSpc>
                <a:spcPct val="90000"/>
              </a:lnSpc>
            </a:pPr>
            <a:r>
              <a:rPr lang="en-US" altLang="en-US" dirty="0"/>
              <a:t>--Are the </a:t>
            </a:r>
            <a:r>
              <a:rPr lang="en-US" altLang="en-US" u="sng" dirty="0"/>
              <a:t>guiding principles</a:t>
            </a:r>
            <a:r>
              <a:rPr lang="en-US" altLang="en-US" dirty="0"/>
              <a:t> for CNCS-funded grants and cooperative agreements</a:t>
            </a:r>
          </a:p>
          <a:p>
            <a:pPr marL="453817" indent="-453817">
              <a:lnSpc>
                <a:spcPct val="90000"/>
              </a:lnSpc>
            </a:pPr>
            <a:r>
              <a:rPr lang="en-US" altLang="en-US" dirty="0"/>
              <a:t>--Contain </a:t>
            </a:r>
            <a:r>
              <a:rPr lang="en-US" altLang="en-US" u="sng" dirty="0"/>
              <a:t>program and financial</a:t>
            </a:r>
            <a:r>
              <a:rPr lang="en-US" altLang="en-US" dirty="0"/>
              <a:t> guidelines</a:t>
            </a:r>
          </a:p>
          <a:p>
            <a:pPr marL="453817" indent="-453817">
              <a:lnSpc>
                <a:spcPct val="90000"/>
              </a:lnSpc>
            </a:pPr>
            <a:r>
              <a:rPr lang="en-US" altLang="en-US" dirty="0"/>
              <a:t>--Are binding on the </a:t>
            </a:r>
            <a:r>
              <a:rPr lang="en-US" altLang="en-US" u="sng" dirty="0"/>
              <a:t>grantee and subgrantee</a:t>
            </a:r>
            <a:r>
              <a:rPr lang="en-US" altLang="en-US" dirty="0"/>
              <a:t> in the same manner</a:t>
            </a:r>
          </a:p>
          <a:p>
            <a:pPr eaLnBrk="1" hangingPunct="1"/>
            <a:endParaRPr lang="en-US" altLang="en-US" dirty="0" smtClean="0"/>
          </a:p>
        </p:txBody>
      </p:sp>
    </p:spTree>
    <p:extLst>
      <p:ext uri="{BB962C8B-B14F-4D97-AF65-F5344CB8AC3E}">
        <p14:creationId xmlns:p14="http://schemas.microsoft.com/office/powerpoint/2010/main" val="3186135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6908" lvl="1"/>
            <a:r>
              <a:rPr lang="en-US" sz="1100" b="1" u="sng" dirty="0" smtClean="0"/>
              <a:t>NATIONAL </a:t>
            </a:r>
            <a:r>
              <a:rPr lang="en-US" sz="1100" b="1" u="sng" dirty="0"/>
              <a:t>SERVICE CRIMINAL HISTORY CHECKS BASICS:</a:t>
            </a:r>
          </a:p>
          <a:p>
            <a:pPr marL="226908" lvl="1"/>
            <a:endParaRPr lang="en-US" sz="1100" dirty="0"/>
          </a:p>
          <a:p>
            <a:pPr marL="226908" lvl="1"/>
            <a:r>
              <a:rPr lang="en-US" sz="1100" dirty="0"/>
              <a:t>For staff with no access or episodic access you need two components:</a:t>
            </a:r>
          </a:p>
          <a:p>
            <a:pPr marL="226908" lvl="1"/>
            <a:r>
              <a:rPr lang="en-US" sz="1100" dirty="0"/>
              <a:t>1. 	NSOPW BEFORE hours start for work.</a:t>
            </a:r>
          </a:p>
          <a:p>
            <a:pPr marL="226908" lvl="1"/>
            <a:r>
              <a:rPr lang="en-US" sz="1100" dirty="0"/>
              <a:t>2. 	FBI or state checks no later than the first day hours start.</a:t>
            </a:r>
          </a:p>
          <a:p>
            <a:pPr marL="226908" lvl="1" algn="ctr"/>
            <a:endParaRPr lang="en-US" sz="1100" dirty="0"/>
          </a:p>
          <a:p>
            <a:pPr marL="226908" lvl="1"/>
            <a:r>
              <a:rPr lang="en-US" sz="1100" dirty="0"/>
              <a:t>For staff with access to vulnerable populations you need three components:</a:t>
            </a:r>
          </a:p>
          <a:p>
            <a:pPr marL="226908" lvl="1"/>
            <a:r>
              <a:rPr lang="en-US" sz="1100" dirty="0"/>
              <a:t>1. 	NSOPW BEFORE hours start for work.</a:t>
            </a:r>
          </a:p>
          <a:p>
            <a:pPr marL="226908" lvl="1"/>
            <a:r>
              <a:rPr lang="en-US" sz="1100" dirty="0"/>
              <a:t>2.	FBI checks no later than the first day hours start.</a:t>
            </a:r>
          </a:p>
          <a:p>
            <a:pPr marL="226908" lvl="1"/>
            <a:r>
              <a:rPr lang="en-US" sz="1100" dirty="0"/>
              <a:t>3. 	State checks (state of service and state of residence) no later than the first day hours start.</a:t>
            </a:r>
          </a:p>
          <a:p>
            <a:pPr marL="226908" lvl="1"/>
            <a:endParaRPr lang="en-US" sz="1100" dirty="0"/>
          </a:p>
          <a:p>
            <a:pPr marL="226908" lvl="1"/>
            <a:r>
              <a:rPr lang="en-US" sz="1100" dirty="0"/>
              <a:t>BOOKMARK THIS PAGE FOR ALL THINGS NSCHC:</a:t>
            </a:r>
          </a:p>
          <a:p>
            <a:pPr marL="226908" lvl="1"/>
            <a:r>
              <a:rPr lang="en-US" sz="1100" dirty="0">
                <a:hlinkClick r:id="rId3"/>
              </a:rPr>
              <a:t>http://www.nationalservice.gov/resources/criminal-history-check</a:t>
            </a:r>
          </a:p>
          <a:p>
            <a:endParaRPr lang="en-US" sz="1100" dirty="0"/>
          </a:p>
          <a:p>
            <a:endParaRPr lang="en-US" sz="1100"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35</a:t>
            </a:fld>
            <a:endParaRPr lang="en-US" dirty="0"/>
          </a:p>
        </p:txBody>
      </p:sp>
    </p:spTree>
    <p:extLst>
      <p:ext uri="{BB962C8B-B14F-4D97-AF65-F5344CB8AC3E}">
        <p14:creationId xmlns:p14="http://schemas.microsoft.com/office/powerpoint/2010/main" val="2611834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Efficient Accounting Systems</a:t>
            </a:r>
          </a:p>
          <a:p>
            <a:endParaRPr lang="en-US" sz="1100" dirty="0"/>
          </a:p>
          <a:p>
            <a:pPr marL="226908" lvl="1"/>
            <a:r>
              <a:rPr lang="en-US" sz="1100" dirty="0"/>
              <a:t>Distinguish between: </a:t>
            </a:r>
          </a:p>
          <a:p>
            <a:pPr lvl="2"/>
            <a:r>
              <a:rPr lang="en-US" sz="1100" dirty="0"/>
              <a:t>--grant vs. non-grant related expenditures</a:t>
            </a:r>
          </a:p>
          <a:p>
            <a:pPr lvl="2"/>
            <a:r>
              <a:rPr lang="en-US" sz="1100" dirty="0"/>
              <a:t>--CNCS vs. grantee share</a:t>
            </a:r>
          </a:p>
          <a:p>
            <a:pPr lvl="2"/>
            <a:r>
              <a:rPr lang="en-US" sz="1100" dirty="0"/>
              <a:t>--direct and indirect costs</a:t>
            </a:r>
          </a:p>
          <a:p>
            <a:pPr lvl="2"/>
            <a:r>
              <a:rPr lang="en-US" sz="1100" dirty="0"/>
              <a:t>--program years</a:t>
            </a:r>
          </a:p>
          <a:p>
            <a:pPr lvl="2"/>
            <a:r>
              <a:rPr lang="en-US" sz="1100" dirty="0"/>
              <a:t>--budget categories</a:t>
            </a:r>
          </a:p>
          <a:p>
            <a:pPr marL="226908" lvl="1"/>
            <a:endParaRPr lang="en-US" sz="1100" dirty="0"/>
          </a:p>
          <a:p>
            <a:pPr marL="226908" lvl="1"/>
            <a:endParaRPr lang="en-US" sz="1100" dirty="0"/>
          </a:p>
          <a:p>
            <a:pPr marL="226908" lvl="1"/>
            <a:r>
              <a:rPr lang="en-US" sz="1100" dirty="0"/>
              <a:t>All costs charged to the grant must be supported by clear </a:t>
            </a:r>
            <a:r>
              <a:rPr lang="en-US" sz="1100" dirty="0" smtClean="0"/>
              <a:t>documentation.</a:t>
            </a:r>
            <a:endParaRPr lang="en-US" sz="1100" dirty="0"/>
          </a:p>
          <a:p>
            <a:endParaRPr lang="en-US" sz="1100"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36</a:t>
            </a:fld>
            <a:endParaRPr lang="en-US" dirty="0"/>
          </a:p>
        </p:txBody>
      </p:sp>
    </p:spTree>
    <p:extLst>
      <p:ext uri="{BB962C8B-B14F-4D97-AF65-F5344CB8AC3E}">
        <p14:creationId xmlns:p14="http://schemas.microsoft.com/office/powerpoint/2010/main" val="2327580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in your financial house?</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37</a:t>
            </a:fld>
            <a:endParaRPr lang="en-US" dirty="0"/>
          </a:p>
        </p:txBody>
      </p:sp>
    </p:spTree>
    <p:extLst>
      <p:ext uri="{BB962C8B-B14F-4D97-AF65-F5344CB8AC3E}">
        <p14:creationId xmlns:p14="http://schemas.microsoft.com/office/powerpoint/2010/main" val="26927368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55300"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54F110CB-5D6A-4559-941D-DD2E66A9387D}" type="slidenum">
              <a:rPr lang="en-US" altLang="en-US"/>
              <a:pPr/>
              <a:t>38</a:t>
            </a:fld>
            <a:endParaRPr lang="en-US" altLang="en-US" dirty="0"/>
          </a:p>
        </p:txBody>
      </p:sp>
      <p:sp>
        <p:nvSpPr>
          <p:cNvPr id="55301" name="Slide Image Placeholder 1"/>
          <p:cNvSpPr>
            <a:spLocks noGrp="1" noRot="1" noChangeAspect="1" noTextEdit="1"/>
          </p:cNvSpPr>
          <p:nvPr>
            <p:ph type="sldImg"/>
          </p:nvPr>
        </p:nvSpPr>
        <p:spPr>
          <a:ln/>
        </p:spPr>
      </p:sp>
      <p:sp>
        <p:nvSpPr>
          <p:cNvPr id="55302" name="Notes Placeholder 2"/>
          <p:cNvSpPr>
            <a:spLocks noGrp="1"/>
          </p:cNvSpPr>
          <p:nvPr>
            <p:ph type="body" idx="1"/>
          </p:nvPr>
        </p:nvSpPr>
        <p:spPr>
          <a:noFill/>
        </p:spPr>
        <p:txBody>
          <a:bodyPr/>
          <a:lstStyle/>
          <a:p>
            <a:pPr eaLnBrk="1" hangingPunct="1"/>
            <a:r>
              <a:rPr lang="en-US" altLang="en-US" dirty="0">
                <a:latin typeface="Arial" panose="020B0604020202020204" pitchFamily="34" charset="0"/>
                <a:cs typeface="Arial" panose="020B0604020202020204" pitchFamily="34" charset="0"/>
              </a:rPr>
              <a:t>Characteristics of Organizations with </a:t>
            </a:r>
            <a:r>
              <a:rPr lang="en-US" altLang="en-US" dirty="0" smtClean="0">
                <a:latin typeface="Arial" panose="020B0604020202020204" pitchFamily="34" charset="0"/>
                <a:cs typeface="Arial" panose="020B0604020202020204" pitchFamily="34" charset="0"/>
              </a:rPr>
              <a:t>Highly </a:t>
            </a:r>
            <a:r>
              <a:rPr lang="en-US" altLang="en-US" dirty="0">
                <a:latin typeface="Arial" panose="020B0604020202020204" pitchFamily="34" charset="0"/>
                <a:cs typeface="Arial" panose="020B0604020202020204" pitchFamily="34" charset="0"/>
              </a:rPr>
              <a:t>Effective Financial Management</a:t>
            </a:r>
          </a:p>
          <a:p>
            <a:pPr eaLnBrk="1" hangingPunct="1"/>
            <a:endParaRPr lang="en-US" altLang="en-US" dirty="0">
              <a:latin typeface="Arial" panose="020B0604020202020204" pitchFamily="34" charset="0"/>
              <a:cs typeface="Arial" panose="020B0604020202020204" pitchFamily="34" charset="0"/>
            </a:endParaRPr>
          </a:p>
          <a:p>
            <a:pPr eaLnBrk="1" hangingPunct="1"/>
            <a:r>
              <a:rPr lang="en-US" altLang="en-US" dirty="0">
                <a:cs typeface="Arial" panose="020B0604020202020204" pitchFamily="34" charset="0"/>
              </a:rPr>
              <a:t>--</a:t>
            </a:r>
            <a:r>
              <a:rPr lang="en-US" altLang="en-US" u="sng" dirty="0">
                <a:cs typeface="Arial" panose="020B0604020202020204" pitchFamily="34" charset="0"/>
              </a:rPr>
              <a:t>Written and followed</a:t>
            </a:r>
            <a:r>
              <a:rPr lang="en-US" altLang="en-US" dirty="0">
                <a:cs typeface="Arial" panose="020B0604020202020204" pitchFamily="34" charset="0"/>
              </a:rPr>
              <a:t> policies and procedures</a:t>
            </a:r>
          </a:p>
          <a:p>
            <a:pPr eaLnBrk="1" hangingPunct="1"/>
            <a:r>
              <a:rPr lang="en-US" altLang="en-US" dirty="0">
                <a:cs typeface="Arial" panose="020B0604020202020204" pitchFamily="34" charset="0"/>
              </a:rPr>
              <a:t>--</a:t>
            </a:r>
            <a:r>
              <a:rPr lang="en-US" altLang="en-US" u="sng" dirty="0">
                <a:cs typeface="Arial" panose="020B0604020202020204" pitchFamily="34" charset="0"/>
              </a:rPr>
              <a:t>Qualified and trained</a:t>
            </a:r>
            <a:r>
              <a:rPr lang="en-US" altLang="en-US" dirty="0">
                <a:cs typeface="Arial" panose="020B0604020202020204" pitchFamily="34" charset="0"/>
              </a:rPr>
              <a:t> financial staff</a:t>
            </a:r>
          </a:p>
          <a:p>
            <a:pPr eaLnBrk="1" hangingPunct="1"/>
            <a:r>
              <a:rPr lang="en-US" altLang="en-US" dirty="0">
                <a:cs typeface="Arial" panose="020B0604020202020204" pitchFamily="34" charset="0"/>
              </a:rPr>
              <a:t>--Effective </a:t>
            </a:r>
            <a:r>
              <a:rPr lang="en-US" altLang="en-US" u="sng" dirty="0">
                <a:cs typeface="Arial" panose="020B0604020202020204" pitchFamily="34" charset="0"/>
              </a:rPr>
              <a:t>communications</a:t>
            </a:r>
          </a:p>
          <a:p>
            <a:pPr eaLnBrk="1" hangingPunct="1"/>
            <a:r>
              <a:rPr lang="en-US" altLang="en-US" dirty="0">
                <a:cs typeface="Arial" panose="020B0604020202020204" pitchFamily="34" charset="0"/>
              </a:rPr>
              <a:t>--Succession </a:t>
            </a:r>
            <a:r>
              <a:rPr lang="en-US" altLang="en-US" u="sng" dirty="0">
                <a:cs typeface="Arial" panose="020B0604020202020204" pitchFamily="34" charset="0"/>
              </a:rPr>
              <a:t>planning and cross-training</a:t>
            </a:r>
          </a:p>
          <a:p>
            <a:pPr eaLnBrk="1" hangingPunct="1"/>
            <a:r>
              <a:rPr lang="en-US" altLang="en-US" dirty="0">
                <a:cs typeface="Arial" panose="020B0604020202020204" pitchFamily="34" charset="0"/>
              </a:rPr>
              <a:t>--Self-assessment and </a:t>
            </a:r>
            <a:r>
              <a:rPr lang="en-US" altLang="en-US" u="sng" dirty="0">
                <a:cs typeface="Arial" panose="020B0604020202020204" pitchFamily="34" charset="0"/>
              </a:rPr>
              <a:t>continuous</a:t>
            </a:r>
            <a:r>
              <a:rPr lang="en-US" altLang="en-US" dirty="0">
                <a:cs typeface="Arial" panose="020B0604020202020204" pitchFamily="34" charset="0"/>
              </a:rPr>
              <a:t> improvement</a:t>
            </a:r>
          </a:p>
          <a:p>
            <a:pPr eaLnBrk="1" hangingPunct="1"/>
            <a:r>
              <a:rPr lang="en-US" altLang="en-US" dirty="0">
                <a:cs typeface="Arial" panose="020B0604020202020204" pitchFamily="34" charset="0"/>
              </a:rPr>
              <a:t>--Active, knowledgeable, and informed </a:t>
            </a:r>
            <a:r>
              <a:rPr lang="en-US" altLang="en-US" u="sng" dirty="0">
                <a:cs typeface="Arial" panose="020B0604020202020204" pitchFamily="34" charset="0"/>
              </a:rPr>
              <a:t>Board and finance committee </a:t>
            </a:r>
            <a:endParaRPr lang="en-US" altLang="en-US" u="sng" dirty="0"/>
          </a:p>
          <a:p>
            <a:pPr eaLnBrk="1" hangingPunct="1"/>
            <a:endParaRPr lang="en-US" altLang="en-US" dirty="0" smtClean="0"/>
          </a:p>
        </p:txBody>
      </p:sp>
      <p:sp>
        <p:nvSpPr>
          <p:cNvPr id="55303" name="Slide Number Placeholder 3"/>
          <p:cNvSpPr txBox="1">
            <a:spLocks noGrp="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CD9F299-D5AD-4025-B0DA-097F272A0B66}" type="slidenum">
              <a:rPr lang="en-US" altLang="en-US" sz="1200"/>
              <a:pPr algn="r" eaLnBrk="1" hangingPunct="1"/>
              <a:t>38</a:t>
            </a:fld>
            <a:endParaRPr lang="en-US" altLang="en-US" sz="1200" dirty="0"/>
          </a:p>
        </p:txBody>
      </p:sp>
    </p:spTree>
    <p:extLst>
      <p:ext uri="{BB962C8B-B14F-4D97-AF65-F5344CB8AC3E}">
        <p14:creationId xmlns:p14="http://schemas.microsoft.com/office/powerpoint/2010/main" val="24693111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61444"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812117DF-A591-4F27-A309-01D6DE4F2D31}" type="slidenum">
              <a:rPr lang="en-US" altLang="en-US"/>
              <a:pPr/>
              <a:t>39</a:t>
            </a:fld>
            <a:endParaRPr lang="en-US" altLang="en-US" dirty="0"/>
          </a:p>
        </p:txBody>
      </p:sp>
      <p:sp>
        <p:nvSpPr>
          <p:cNvPr id="61445" name="Slide Image Placeholder 1"/>
          <p:cNvSpPr>
            <a:spLocks noGrp="1" noRot="1" noChangeAspect="1" noTextEdit="1"/>
          </p:cNvSpPr>
          <p:nvPr>
            <p:ph type="sldImg"/>
          </p:nvPr>
        </p:nvSpPr>
        <p:spPr>
          <a:ln/>
        </p:spPr>
      </p:sp>
      <p:sp>
        <p:nvSpPr>
          <p:cNvPr id="61446" name="Notes Placeholder 2"/>
          <p:cNvSpPr>
            <a:spLocks noGrp="1"/>
          </p:cNvSpPr>
          <p:nvPr>
            <p:ph type="body" idx="1"/>
          </p:nvPr>
        </p:nvSpPr>
        <p:spPr>
          <a:noFill/>
        </p:spPr>
        <p:txBody>
          <a:bodyPr>
            <a:normAutofit fontScale="92500"/>
          </a:bodyPr>
          <a:lstStyle/>
          <a:p>
            <a:pPr eaLnBrk="1" hangingPunct="1"/>
            <a:r>
              <a:rPr lang="en-US" altLang="en-US" dirty="0" smtClean="0"/>
              <a:t>Policies </a:t>
            </a:r>
            <a:r>
              <a:rPr lang="en-US" altLang="en-US" dirty="0" smtClean="0"/>
              <a:t>&amp; Procedures</a:t>
            </a:r>
            <a:endParaRPr lang="en-US" altLang="en-US" dirty="0" smtClean="0"/>
          </a:p>
          <a:p>
            <a:pPr eaLnBrk="1" hangingPunct="1"/>
            <a:endParaRPr lang="en-US" altLang="en-US" dirty="0"/>
          </a:p>
          <a:p>
            <a:pPr eaLnBrk="1" hangingPunct="1">
              <a:lnSpc>
                <a:spcPct val="90000"/>
              </a:lnSpc>
            </a:pPr>
            <a:r>
              <a:rPr lang="en-US" altLang="en-US" sz="2400" dirty="0" smtClean="0"/>
              <a:t>--Policies </a:t>
            </a:r>
            <a:r>
              <a:rPr lang="en-US" altLang="en-US" sz="2400" dirty="0"/>
              <a:t>and procedures are a set of </a:t>
            </a:r>
            <a:r>
              <a:rPr lang="en-US" altLang="en-US" sz="2400" u="sng" dirty="0"/>
              <a:t>written</a:t>
            </a:r>
            <a:r>
              <a:rPr lang="en-US" altLang="en-US" sz="2400" dirty="0"/>
              <a:t> documents that describe an organization's: </a:t>
            </a:r>
          </a:p>
          <a:p>
            <a:pPr lvl="1" eaLnBrk="1" hangingPunct="1">
              <a:lnSpc>
                <a:spcPct val="90000"/>
              </a:lnSpc>
              <a:buFont typeface="Wingdings" panose="05000000000000000000" pitchFamily="2" charset="2"/>
              <a:buChar char="Ø"/>
            </a:pPr>
            <a:r>
              <a:rPr lang="en-US" altLang="en-US" dirty="0" smtClean="0"/>
              <a:t>policies for operation – “what is to be done”</a:t>
            </a:r>
          </a:p>
          <a:p>
            <a:pPr lvl="1" eaLnBrk="1" hangingPunct="1">
              <a:lnSpc>
                <a:spcPct val="90000"/>
              </a:lnSpc>
              <a:buFont typeface="Wingdings" panose="05000000000000000000" pitchFamily="2" charset="2"/>
              <a:buChar char="Ø"/>
            </a:pPr>
            <a:r>
              <a:rPr lang="en-US" altLang="en-US" dirty="0" smtClean="0"/>
              <a:t>the procedures necessary to fulfill the policies – “how it is to be completed”</a:t>
            </a:r>
          </a:p>
          <a:p>
            <a:pPr eaLnBrk="1" hangingPunct="1">
              <a:lnSpc>
                <a:spcPct val="90000"/>
              </a:lnSpc>
            </a:pPr>
            <a:r>
              <a:rPr lang="en-US" altLang="en-US" sz="2400" u="none" dirty="0" smtClean="0"/>
              <a:t>--</a:t>
            </a:r>
            <a:r>
              <a:rPr lang="en-US" altLang="en-US" sz="2400" u="sng" dirty="0" smtClean="0"/>
              <a:t>All </a:t>
            </a:r>
            <a:r>
              <a:rPr lang="en-US" altLang="en-US" sz="2400" u="sng" dirty="0"/>
              <a:t>staff</a:t>
            </a:r>
            <a:r>
              <a:rPr lang="en-US" altLang="en-US" sz="2400" dirty="0"/>
              <a:t> must be familiar with these documents</a:t>
            </a:r>
          </a:p>
          <a:p>
            <a:pPr eaLnBrk="1" hangingPunct="1">
              <a:lnSpc>
                <a:spcPct val="90000"/>
              </a:lnSpc>
            </a:pPr>
            <a:r>
              <a:rPr lang="en-US" altLang="en-US" sz="2400" dirty="0" smtClean="0"/>
              <a:t>--Documents </a:t>
            </a:r>
            <a:r>
              <a:rPr lang="en-US" altLang="en-US" sz="2400" dirty="0"/>
              <a:t>must be kept </a:t>
            </a:r>
            <a:r>
              <a:rPr lang="en-US" altLang="en-US" sz="2400" u="sng" dirty="0"/>
              <a:t>up-to-date</a:t>
            </a:r>
          </a:p>
          <a:p>
            <a:pPr eaLnBrk="1" hangingPunct="1">
              <a:lnSpc>
                <a:spcPct val="90000"/>
              </a:lnSpc>
            </a:pPr>
            <a:r>
              <a:rPr lang="en-US" altLang="en-US" sz="2400" dirty="0" smtClean="0"/>
              <a:t>--Documents </a:t>
            </a:r>
            <a:r>
              <a:rPr lang="en-US" altLang="en-US" sz="2400" dirty="0"/>
              <a:t>should explain the </a:t>
            </a:r>
            <a:r>
              <a:rPr lang="en-US" altLang="en-US" sz="2400" u="sng" dirty="0"/>
              <a:t>rationale</a:t>
            </a:r>
            <a:r>
              <a:rPr lang="en-US" altLang="en-US" sz="2400" dirty="0"/>
              <a:t> and include </a:t>
            </a:r>
            <a:r>
              <a:rPr lang="en-US" altLang="en-US" sz="2400" u="sng" dirty="0"/>
              <a:t>principal transactions and completed forms</a:t>
            </a:r>
          </a:p>
          <a:p>
            <a:pPr eaLnBrk="1" hangingPunct="1">
              <a:lnSpc>
                <a:spcPct val="90000"/>
              </a:lnSpc>
            </a:pPr>
            <a:r>
              <a:rPr lang="en-US" altLang="en-US" sz="2400" dirty="0" smtClean="0"/>
              <a:t>--Documents </a:t>
            </a:r>
            <a:r>
              <a:rPr lang="en-US" altLang="en-US" sz="2400" dirty="0"/>
              <a:t>must </a:t>
            </a:r>
            <a:r>
              <a:rPr lang="en-US" altLang="en-US" sz="2400" u="sng" dirty="0"/>
              <a:t>incorporate</a:t>
            </a:r>
            <a:r>
              <a:rPr lang="en-US" altLang="en-US" sz="2400" dirty="0"/>
              <a:t> federal and CNCS grant regulations and terms and conditions</a:t>
            </a:r>
          </a:p>
          <a:p>
            <a:pPr eaLnBrk="1" hangingPunct="1"/>
            <a:endParaRPr lang="en-US" altLang="en-US" dirty="0" smtClean="0"/>
          </a:p>
        </p:txBody>
      </p:sp>
      <p:sp>
        <p:nvSpPr>
          <p:cNvPr id="61447" name="Slide Number Placeholder 3"/>
          <p:cNvSpPr txBox="1">
            <a:spLocks noGrp="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52E73CE-2D59-4EE8-B4D9-0E7C5D99A67D}" type="slidenum">
              <a:rPr lang="en-US" altLang="en-US" sz="1200"/>
              <a:pPr algn="r" eaLnBrk="1" hangingPunct="1"/>
              <a:t>39</a:t>
            </a:fld>
            <a:endParaRPr lang="en-US" altLang="en-US" sz="1200" dirty="0"/>
          </a:p>
        </p:txBody>
      </p:sp>
    </p:spTree>
    <p:extLst>
      <p:ext uri="{BB962C8B-B14F-4D97-AF65-F5344CB8AC3E}">
        <p14:creationId xmlns:p14="http://schemas.microsoft.com/office/powerpoint/2010/main" val="2791782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New AmeriCorps Program Development Series</a:t>
            </a:r>
          </a:p>
          <a:p>
            <a:endParaRPr lang="en-US" i="1" dirty="0" smtClean="0"/>
          </a:p>
          <a:p>
            <a:r>
              <a:rPr lang="en-US" dirty="0"/>
              <a:t>The New AmeriCorps Program Development Series is designed to help new CNCS grantees launch successful AmeriCorps programs. The 2016 series will include:</a:t>
            </a:r>
            <a:endParaRPr lang="en-US" sz="900" dirty="0"/>
          </a:p>
          <a:p>
            <a:endParaRPr lang="en-US" sz="100" dirty="0"/>
          </a:p>
          <a:p>
            <a:pPr algn="just"/>
            <a:r>
              <a:rPr lang="en-US" dirty="0"/>
              <a:t>Session 1 – July 21, 2016</a:t>
            </a:r>
          </a:p>
          <a:p>
            <a:pPr algn="just"/>
            <a:r>
              <a:rPr lang="en-US" dirty="0"/>
              <a:t>CNCS Orientation, Financial Management, Criminal History Checks</a:t>
            </a:r>
          </a:p>
          <a:p>
            <a:pPr algn="just"/>
            <a:endParaRPr lang="en-US" dirty="0"/>
          </a:p>
          <a:p>
            <a:pPr algn="just"/>
            <a:r>
              <a:rPr lang="en-US" dirty="0"/>
              <a:t>Session 2 – August 11, 2016</a:t>
            </a:r>
          </a:p>
          <a:p>
            <a:pPr algn="just"/>
            <a:r>
              <a:rPr lang="en-US" dirty="0"/>
              <a:t>AmeriCorps Member and Site Management, Financial Management Systems</a:t>
            </a:r>
          </a:p>
          <a:p>
            <a:endParaRPr lang="en-US" dirty="0"/>
          </a:p>
          <a:p>
            <a:r>
              <a:rPr lang="en-US" dirty="0"/>
              <a:t>Session 3 – September 22, 2016</a:t>
            </a:r>
          </a:p>
          <a:p>
            <a:r>
              <a:rPr lang="en-US" dirty="0"/>
              <a:t>Program Start-up and Development Grantee Panel at 2016 AmeriCorps State and National Symposium</a:t>
            </a:r>
          </a:p>
          <a:p>
            <a:pPr algn="just"/>
            <a:endParaRPr lang="en-US" dirty="0"/>
          </a:p>
          <a:p>
            <a:pPr algn="just"/>
            <a:r>
              <a:rPr lang="en-US" dirty="0"/>
              <a:t>Session 4 – Fall, 2016</a:t>
            </a:r>
          </a:p>
          <a:p>
            <a:pPr algn="just"/>
            <a:r>
              <a:rPr lang="en-US" dirty="0"/>
              <a:t>Grantee Reporting, Site Monitoring, Member Evaluation, Branding and AmeriCorps Identity</a:t>
            </a:r>
          </a:p>
          <a:p>
            <a:endParaRPr lang="en-US" i="1"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a:t>
            </a:fld>
            <a:endParaRPr lang="en-US" dirty="0"/>
          </a:p>
        </p:txBody>
      </p:sp>
    </p:spTree>
    <p:extLst>
      <p:ext uri="{BB962C8B-B14F-4D97-AF65-F5344CB8AC3E}">
        <p14:creationId xmlns:p14="http://schemas.microsoft.com/office/powerpoint/2010/main" val="20950308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67588"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3E8E9F58-12A9-4D23-9A1D-FB44AE2565A9}" type="slidenum">
              <a:rPr lang="en-US" altLang="en-US"/>
              <a:pPr/>
              <a:t>40</a:t>
            </a:fld>
            <a:endParaRPr lang="en-US" altLang="en-US" dirty="0"/>
          </a:p>
        </p:txBody>
      </p:sp>
      <p:sp>
        <p:nvSpPr>
          <p:cNvPr id="67589" name="Rectangle 2"/>
          <p:cNvSpPr>
            <a:spLocks noGrp="1" noRot="1" noChangeAspect="1" noChangeArrowheads="1" noTextEdit="1"/>
          </p:cNvSpPr>
          <p:nvPr>
            <p:ph type="sldImg"/>
          </p:nvPr>
        </p:nvSpPr>
        <p:spPr>
          <a:xfrm>
            <a:off x="1168400" y="692150"/>
            <a:ext cx="4616450" cy="3463925"/>
          </a:xfrm>
          <a:ln/>
        </p:spPr>
      </p:sp>
      <p:sp>
        <p:nvSpPr>
          <p:cNvPr id="67590" name="Rectangle 3"/>
          <p:cNvSpPr>
            <a:spLocks noGrp="1" noChangeArrowheads="1"/>
          </p:cNvSpPr>
          <p:nvPr>
            <p:ph type="body" idx="1"/>
          </p:nvPr>
        </p:nvSpPr>
        <p:spPr>
          <a:noFill/>
        </p:spPr>
        <p:txBody>
          <a:bodyPr>
            <a:normAutofit/>
          </a:bodyPr>
          <a:lstStyle/>
          <a:p>
            <a:r>
              <a:rPr lang="en-US" altLang="en-US" sz="1100" dirty="0"/>
              <a:t>Documentation </a:t>
            </a:r>
            <a:r>
              <a:rPr lang="en-US" altLang="en-US" sz="1100" dirty="0" smtClean="0"/>
              <a:t>Basics</a:t>
            </a:r>
            <a:endParaRPr lang="en-US" altLang="en-US" sz="1100" dirty="0"/>
          </a:p>
          <a:p>
            <a:endParaRPr lang="en-US" altLang="en-US" sz="1100" dirty="0"/>
          </a:p>
          <a:p>
            <a:pPr marL="376605" indent="-376605" defTabSz="1006906">
              <a:lnSpc>
                <a:spcPct val="90000"/>
              </a:lnSpc>
              <a:buClr>
                <a:schemeClr val="hlink"/>
              </a:buClr>
            </a:pPr>
            <a:r>
              <a:rPr lang="en-US" altLang="en-US" sz="1100" b="1" dirty="0"/>
              <a:t>What do we document?</a:t>
            </a:r>
          </a:p>
          <a:p>
            <a:pPr defTabSz="1006906">
              <a:lnSpc>
                <a:spcPct val="90000"/>
              </a:lnSpc>
              <a:spcBef>
                <a:spcPct val="50000"/>
              </a:spcBef>
            </a:pPr>
            <a:r>
              <a:rPr lang="en-US" altLang="en-US" sz="1100" i="1" dirty="0">
                <a:solidFill>
                  <a:srgbClr val="FF0000"/>
                </a:solidFill>
              </a:rPr>
              <a:t>EVERYTHING!</a:t>
            </a:r>
          </a:p>
          <a:p>
            <a:pPr defTabSz="1006906">
              <a:lnSpc>
                <a:spcPct val="90000"/>
              </a:lnSpc>
              <a:spcBef>
                <a:spcPct val="50000"/>
              </a:spcBef>
            </a:pPr>
            <a:endParaRPr lang="en-US" altLang="en-US" sz="1100" i="1" dirty="0">
              <a:solidFill>
                <a:srgbClr val="FF0000"/>
              </a:solidFill>
            </a:endParaRPr>
          </a:p>
          <a:p>
            <a:pPr defTabSz="1006906">
              <a:lnSpc>
                <a:spcPct val="90000"/>
              </a:lnSpc>
              <a:spcBef>
                <a:spcPct val="50000"/>
              </a:spcBef>
            </a:pPr>
            <a:r>
              <a:rPr lang="en-US" altLang="en-US" sz="1100" dirty="0"/>
              <a:t>All expenditures charged to the grant, INCLUDING:</a:t>
            </a:r>
          </a:p>
          <a:p>
            <a:pPr defTabSz="1006906">
              <a:lnSpc>
                <a:spcPct val="90000"/>
              </a:lnSpc>
              <a:spcBef>
                <a:spcPct val="50000"/>
              </a:spcBef>
            </a:pPr>
            <a:endParaRPr lang="en-US" altLang="en-US" sz="1100" dirty="0"/>
          </a:p>
          <a:p>
            <a:pPr lvl="2" defTabSz="1006906">
              <a:spcBef>
                <a:spcPct val="50000"/>
              </a:spcBef>
              <a:buFont typeface="Wingdings" panose="05000000000000000000" pitchFamily="2" charset="2"/>
              <a:buChar char="Ø"/>
            </a:pPr>
            <a:r>
              <a:rPr lang="en-US" altLang="en-US" sz="1100" dirty="0" smtClean="0"/>
              <a:t>Total Match (called Grantee Share in eGrants budget)</a:t>
            </a:r>
            <a:endParaRPr lang="en-US" altLang="en-US" sz="1100" dirty="0"/>
          </a:p>
          <a:p>
            <a:pPr lvl="2" defTabSz="1006906">
              <a:spcBef>
                <a:spcPct val="50000"/>
              </a:spcBef>
              <a:buFont typeface="Wingdings" panose="05000000000000000000" pitchFamily="2" charset="2"/>
              <a:buChar char="Ø"/>
            </a:pPr>
            <a:r>
              <a:rPr lang="en-US" altLang="en-US" sz="1100" dirty="0" smtClean="0"/>
              <a:t>Cash and In-kind</a:t>
            </a:r>
            <a:endParaRPr lang="en-US" altLang="en-US" sz="1100" dirty="0"/>
          </a:p>
          <a:p>
            <a:endParaRPr lang="en-US" altLang="en-US" sz="1100" dirty="0"/>
          </a:p>
        </p:txBody>
      </p:sp>
    </p:spTree>
    <p:extLst>
      <p:ext uri="{BB962C8B-B14F-4D97-AF65-F5344CB8AC3E}">
        <p14:creationId xmlns:p14="http://schemas.microsoft.com/office/powerpoint/2010/main" val="362484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67588"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3E8E9F58-12A9-4D23-9A1D-FB44AE2565A9}" type="slidenum">
              <a:rPr lang="en-US" altLang="en-US"/>
              <a:pPr/>
              <a:t>41</a:t>
            </a:fld>
            <a:endParaRPr lang="en-US" altLang="en-US" dirty="0"/>
          </a:p>
        </p:txBody>
      </p:sp>
      <p:sp>
        <p:nvSpPr>
          <p:cNvPr id="67589" name="Rectangle 2"/>
          <p:cNvSpPr>
            <a:spLocks noGrp="1" noRot="1" noChangeAspect="1" noChangeArrowheads="1" noTextEdit="1"/>
          </p:cNvSpPr>
          <p:nvPr>
            <p:ph type="sldImg"/>
          </p:nvPr>
        </p:nvSpPr>
        <p:spPr>
          <a:xfrm>
            <a:off x="1168400" y="692150"/>
            <a:ext cx="4616450" cy="3463925"/>
          </a:xfrm>
          <a:ln/>
        </p:spPr>
      </p:sp>
      <p:sp>
        <p:nvSpPr>
          <p:cNvPr id="67590" name="Rectangle 3"/>
          <p:cNvSpPr>
            <a:spLocks noGrp="1" noChangeArrowheads="1"/>
          </p:cNvSpPr>
          <p:nvPr>
            <p:ph type="body" idx="1"/>
          </p:nvPr>
        </p:nvSpPr>
        <p:spPr>
          <a:noFill/>
        </p:spPr>
        <p:txBody>
          <a:bodyPr/>
          <a:lstStyle/>
          <a:p>
            <a:r>
              <a:rPr lang="en-US" altLang="en-US" dirty="0" smtClean="0"/>
              <a:t>Documentation </a:t>
            </a:r>
            <a:r>
              <a:rPr lang="en-US" altLang="en-US" dirty="0" smtClean="0"/>
              <a:t>Basics</a:t>
            </a:r>
            <a:endParaRPr lang="en-US" altLang="en-US" dirty="0" smtClean="0"/>
          </a:p>
          <a:p>
            <a:endParaRPr lang="en-US" altLang="en-US" dirty="0" smtClean="0"/>
          </a:p>
          <a:p>
            <a:pPr marL="376605" indent="-376605" defTabSz="1006906">
              <a:lnSpc>
                <a:spcPct val="90000"/>
              </a:lnSpc>
              <a:buClr>
                <a:schemeClr val="hlink"/>
              </a:buClr>
            </a:pPr>
            <a:r>
              <a:rPr lang="en-US" altLang="en-US" b="1" dirty="0"/>
              <a:t>Why retain documentation?</a:t>
            </a:r>
          </a:p>
          <a:p>
            <a:pPr marL="376605" indent="-376605" defTabSz="1006906">
              <a:lnSpc>
                <a:spcPct val="90000"/>
              </a:lnSpc>
              <a:spcBef>
                <a:spcPct val="50000"/>
              </a:spcBef>
            </a:pPr>
            <a:r>
              <a:rPr lang="en-US" altLang="en-US" dirty="0"/>
              <a:t>--To track incoming information</a:t>
            </a:r>
          </a:p>
          <a:p>
            <a:pPr marL="376605" indent="-376605" defTabSz="1006906">
              <a:lnSpc>
                <a:spcPct val="90000"/>
              </a:lnSpc>
              <a:spcBef>
                <a:spcPct val="50000"/>
              </a:spcBef>
            </a:pPr>
            <a:r>
              <a:rPr lang="en-US" altLang="en-US" dirty="0"/>
              <a:t>--To review information</a:t>
            </a:r>
          </a:p>
          <a:p>
            <a:pPr marL="376605" indent="-376605" defTabSz="1006906">
              <a:lnSpc>
                <a:spcPct val="90000"/>
              </a:lnSpc>
              <a:spcBef>
                <a:spcPct val="50000"/>
              </a:spcBef>
            </a:pPr>
            <a:r>
              <a:rPr lang="en-US" altLang="en-US" dirty="0"/>
              <a:t>--To provide historical evidence</a:t>
            </a:r>
          </a:p>
          <a:p>
            <a:pPr marL="376605" indent="-376605" defTabSz="1006906">
              <a:lnSpc>
                <a:spcPct val="90000"/>
              </a:lnSpc>
              <a:spcBef>
                <a:spcPct val="50000"/>
              </a:spcBef>
            </a:pPr>
            <a:r>
              <a:rPr lang="en-US" altLang="en-US" dirty="0"/>
              <a:t>--To provide evidence of accomplishments</a:t>
            </a:r>
          </a:p>
          <a:p>
            <a:pPr marL="376605" indent="-376605" defTabSz="1006906">
              <a:lnSpc>
                <a:spcPct val="90000"/>
              </a:lnSpc>
              <a:spcBef>
                <a:spcPct val="50000"/>
              </a:spcBef>
            </a:pPr>
            <a:r>
              <a:rPr lang="en-US" altLang="en-US" dirty="0"/>
              <a:t>--To prepare for an audit</a:t>
            </a:r>
          </a:p>
          <a:p>
            <a:endParaRPr lang="en-US" altLang="en-US" dirty="0" smtClean="0"/>
          </a:p>
        </p:txBody>
      </p:sp>
    </p:spTree>
    <p:extLst>
      <p:ext uri="{BB962C8B-B14F-4D97-AF65-F5344CB8AC3E}">
        <p14:creationId xmlns:p14="http://schemas.microsoft.com/office/powerpoint/2010/main" val="25638817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68612"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4AC05C8B-31A6-49D4-9EE7-9D87DCD322DC}" type="slidenum">
              <a:rPr lang="en-US" altLang="en-US"/>
              <a:pPr/>
              <a:t>42</a:t>
            </a:fld>
            <a:endParaRPr lang="en-US" altLang="en-US" dirty="0"/>
          </a:p>
        </p:txBody>
      </p:sp>
      <p:sp>
        <p:nvSpPr>
          <p:cNvPr id="68613"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7B2EEE2A-C946-469F-A102-066F863283F3}" type="slidenum">
              <a:rPr lang="en-US" altLang="en-US" sz="1200"/>
              <a:pPr algn="r" eaLnBrk="1" hangingPunct="1"/>
              <a:t>42</a:t>
            </a:fld>
            <a:endParaRPr lang="en-US" altLang="en-US" sz="1200" dirty="0"/>
          </a:p>
        </p:txBody>
      </p:sp>
      <p:sp>
        <p:nvSpPr>
          <p:cNvPr id="68614"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97CA4BE5-BC3D-4565-97CE-0C963A03D7C6}" type="slidenum">
              <a:rPr lang="en-US" altLang="en-US" sz="1200" b="1">
                <a:latin typeface="Calibri" panose="020F0502020204030204" pitchFamily="34" charset="0"/>
              </a:rPr>
              <a:pPr algn="r" eaLnBrk="1" hangingPunct="1"/>
              <a:t>42</a:t>
            </a:fld>
            <a:endParaRPr lang="en-US" altLang="en-US" sz="1200" b="1" dirty="0">
              <a:latin typeface="Calibri" panose="020F0502020204030204" pitchFamily="34" charset="0"/>
            </a:endParaRPr>
          </a:p>
        </p:txBody>
      </p:sp>
      <p:sp>
        <p:nvSpPr>
          <p:cNvPr id="68615" name="Rectangle 2"/>
          <p:cNvSpPr>
            <a:spLocks noGrp="1" noRot="1" noChangeAspect="1" noChangeArrowheads="1" noTextEdit="1"/>
          </p:cNvSpPr>
          <p:nvPr>
            <p:ph type="sldImg"/>
          </p:nvPr>
        </p:nvSpPr>
        <p:spPr>
          <a:xfrm>
            <a:off x="1168400" y="692150"/>
            <a:ext cx="4616450" cy="3463925"/>
          </a:xfrm>
          <a:ln/>
        </p:spPr>
      </p:sp>
      <p:sp>
        <p:nvSpPr>
          <p:cNvPr id="68616" name="Rectangle 3"/>
          <p:cNvSpPr>
            <a:spLocks noGrp="1" noChangeArrowheads="1"/>
          </p:cNvSpPr>
          <p:nvPr>
            <p:ph type="body" idx="1"/>
          </p:nvPr>
        </p:nvSpPr>
        <p:spPr>
          <a:noFill/>
        </p:spPr>
        <p:txBody>
          <a:bodyPr/>
          <a:lstStyle/>
          <a:p>
            <a:pPr eaLnBrk="1" hangingPunct="1"/>
            <a:r>
              <a:rPr lang="en-US" altLang="en-US" dirty="0" smtClean="0"/>
              <a:t>Defining Source Documentation</a:t>
            </a:r>
          </a:p>
          <a:p>
            <a:pPr eaLnBrk="1" hangingPunct="1"/>
            <a:endParaRPr lang="en-US" altLang="en-US" dirty="0" smtClean="0"/>
          </a:p>
          <a:p>
            <a:pPr eaLnBrk="1" hangingPunct="1"/>
            <a:r>
              <a:rPr lang="en-US" altLang="en-US" dirty="0" smtClean="0"/>
              <a:t>What </a:t>
            </a:r>
            <a:r>
              <a:rPr lang="en-US" altLang="en-US" dirty="0" smtClean="0"/>
              <a:t>is source documentation?</a:t>
            </a:r>
          </a:p>
          <a:p>
            <a:pPr eaLnBrk="1" hangingPunct="1"/>
            <a:r>
              <a:rPr lang="en-US" altLang="en-US" dirty="0" smtClean="0"/>
              <a:t>Physical: </a:t>
            </a:r>
          </a:p>
          <a:p>
            <a:pPr lvl="1" eaLnBrk="1" hangingPunct="1">
              <a:buFontTx/>
              <a:buChar char="•"/>
            </a:pPr>
            <a:r>
              <a:rPr lang="en-US" altLang="en-US" dirty="0" smtClean="0"/>
              <a:t>Hard = paper documents, such as purchase orders, invoices, timesheets, reimbursement vouchers, travel vouchers</a:t>
            </a:r>
          </a:p>
          <a:p>
            <a:pPr lvl="1" eaLnBrk="1" hangingPunct="1">
              <a:buFontTx/>
              <a:buChar char="•"/>
            </a:pPr>
            <a:r>
              <a:rPr lang="en-US" altLang="en-US" dirty="0" smtClean="0"/>
              <a:t>Soft copy = computer system, floppy disks, CD disks, thumb drives, </a:t>
            </a:r>
          </a:p>
          <a:p>
            <a:pPr eaLnBrk="1" hangingPunct="1"/>
            <a:r>
              <a:rPr lang="en-US" altLang="en-US" dirty="0" smtClean="0"/>
              <a:t>Source:</a:t>
            </a:r>
          </a:p>
          <a:p>
            <a:pPr lvl="1" eaLnBrk="1" hangingPunct="1">
              <a:buFontTx/>
              <a:buChar char="•"/>
            </a:pPr>
            <a:r>
              <a:rPr lang="en-US" altLang="en-US" dirty="0" smtClean="0"/>
              <a:t>Internal = documentation created within the organization</a:t>
            </a:r>
          </a:p>
          <a:p>
            <a:pPr lvl="1" eaLnBrk="1" hangingPunct="1">
              <a:buFontTx/>
              <a:buChar char="•"/>
            </a:pPr>
            <a:r>
              <a:rPr lang="en-US" altLang="en-US" dirty="0" smtClean="0"/>
              <a:t>External = banks, vendors, customers   </a:t>
            </a:r>
          </a:p>
          <a:p>
            <a:pPr eaLnBrk="1" hangingPunct="1"/>
            <a:r>
              <a:rPr lang="en-US" altLang="en-US" dirty="0" smtClean="0"/>
              <a:t>Benefits:</a:t>
            </a:r>
          </a:p>
          <a:p>
            <a:pPr lvl="1" eaLnBrk="1" hangingPunct="1">
              <a:buFontTx/>
              <a:buChar char="•"/>
            </a:pPr>
            <a:r>
              <a:rPr lang="en-US" altLang="en-US" dirty="0" smtClean="0"/>
              <a:t>Can the documentation support the value of the goods or services, as well as meet the performance of the program objective</a:t>
            </a:r>
          </a:p>
          <a:p>
            <a:pPr eaLnBrk="1" hangingPunct="1"/>
            <a:endParaRPr lang="en-US" altLang="en-US" dirty="0" smtClean="0"/>
          </a:p>
        </p:txBody>
      </p:sp>
    </p:spTree>
    <p:extLst>
      <p:ext uri="{BB962C8B-B14F-4D97-AF65-F5344CB8AC3E}">
        <p14:creationId xmlns:p14="http://schemas.microsoft.com/office/powerpoint/2010/main" val="35478745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69636"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6E5C4D38-22DB-4BE8-A298-8D4607F5FD7F}" type="slidenum">
              <a:rPr lang="en-US" altLang="en-US"/>
              <a:pPr/>
              <a:t>43</a:t>
            </a:fld>
            <a:endParaRPr lang="en-US" altLang="en-US" dirty="0"/>
          </a:p>
        </p:txBody>
      </p:sp>
      <p:sp>
        <p:nvSpPr>
          <p:cNvPr id="69637" name="Slide Image Placeholder 1"/>
          <p:cNvSpPr>
            <a:spLocks noGrp="1" noRot="1" noChangeAspect="1" noTextEdit="1"/>
          </p:cNvSpPr>
          <p:nvPr>
            <p:ph type="sldImg"/>
          </p:nvPr>
        </p:nvSpPr>
        <p:spPr>
          <a:ln/>
        </p:spPr>
      </p:sp>
      <p:sp>
        <p:nvSpPr>
          <p:cNvPr id="69638" name="Notes Placeholder 2"/>
          <p:cNvSpPr>
            <a:spLocks noGrp="1"/>
          </p:cNvSpPr>
          <p:nvPr>
            <p:ph type="body" idx="1"/>
          </p:nvPr>
        </p:nvSpPr>
        <p:spPr>
          <a:noFill/>
        </p:spPr>
        <p:txBody>
          <a:bodyPr/>
          <a:lstStyle/>
          <a:p>
            <a:pPr eaLnBrk="1" hangingPunct="1"/>
            <a:r>
              <a:rPr lang="en-US" altLang="en-US" dirty="0" smtClean="0"/>
              <a:t>Documentation of Staff Time:</a:t>
            </a:r>
          </a:p>
          <a:p>
            <a:pPr eaLnBrk="1" hangingPunct="1"/>
            <a:endParaRPr lang="en-US" altLang="en-US" dirty="0" smtClean="0"/>
          </a:p>
          <a:p>
            <a:pPr eaLnBrk="1" hangingPunct="1"/>
            <a:r>
              <a:rPr lang="en-US" altLang="en-US" dirty="0"/>
              <a:t>--Critical for staff to document time charged to both federal and grantee share of the budget</a:t>
            </a:r>
          </a:p>
          <a:p>
            <a:pPr eaLnBrk="1" hangingPunct="1"/>
            <a:r>
              <a:rPr lang="en-US" altLang="en-US" dirty="0"/>
              <a:t>--Particularly important for staff working on multiple projects to document </a:t>
            </a:r>
            <a:r>
              <a:rPr lang="en-US" altLang="en-US" u="sng" dirty="0"/>
              <a:t>actual time spent on multiple projects</a:t>
            </a:r>
          </a:p>
          <a:p>
            <a:pPr eaLnBrk="1" hangingPunct="1"/>
            <a:r>
              <a:rPr lang="en-US" altLang="en-US" dirty="0"/>
              <a:t>--Timesheets are required</a:t>
            </a:r>
          </a:p>
          <a:p>
            <a:pPr eaLnBrk="1" hangingPunct="1"/>
            <a:endParaRPr lang="en-US" altLang="en-US" dirty="0" smtClean="0"/>
          </a:p>
        </p:txBody>
      </p:sp>
      <p:sp>
        <p:nvSpPr>
          <p:cNvPr id="69639" name="Slide Number Placeholder 3"/>
          <p:cNvSpPr txBox="1">
            <a:spLocks noGrp="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B9E048A-793D-4F2A-A29C-E55A64D10E27}" type="slidenum">
              <a:rPr lang="en-US" altLang="en-US" sz="1200"/>
              <a:pPr algn="r" eaLnBrk="1" hangingPunct="1"/>
              <a:t>43</a:t>
            </a:fld>
            <a:endParaRPr lang="en-US" altLang="en-US" sz="1200" dirty="0"/>
          </a:p>
        </p:txBody>
      </p:sp>
    </p:spTree>
    <p:extLst>
      <p:ext uri="{BB962C8B-B14F-4D97-AF65-F5344CB8AC3E}">
        <p14:creationId xmlns:p14="http://schemas.microsoft.com/office/powerpoint/2010/main" val="24092984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p>
        </p:txBody>
      </p:sp>
      <p:sp>
        <p:nvSpPr>
          <p:cNvPr id="71684" name="Rectangle 7"/>
          <p:cNvSpPr>
            <a:spLocks noGrp="1" noChangeArrowheads="1"/>
          </p:cNvSpPr>
          <p:nvPr>
            <p:ph type="sldNum" sz="quarter" idx="5"/>
          </p:nvPr>
        </p:nvSpPr>
        <p:spPr>
          <a:noFill/>
        </p:spPr>
        <p:txBody>
          <a:bodyPr/>
          <a:lstStyle>
            <a:lvl1pPr defTabSz="912361">
              <a:defRPr>
                <a:solidFill>
                  <a:schemeClr val="tx1"/>
                </a:solidFill>
                <a:latin typeface="Arial" panose="020B0604020202020204" pitchFamily="34" charset="0"/>
              </a:defRPr>
            </a:lvl1pPr>
            <a:lvl2pPr marL="737452" indent="-283635" defTabSz="912361">
              <a:defRPr>
                <a:solidFill>
                  <a:schemeClr val="tx1"/>
                </a:solidFill>
                <a:latin typeface="Arial" panose="020B0604020202020204" pitchFamily="34" charset="0"/>
              </a:defRPr>
            </a:lvl2pPr>
            <a:lvl3pPr marL="1134542" indent="-226908" defTabSz="912361">
              <a:defRPr>
                <a:solidFill>
                  <a:schemeClr val="tx1"/>
                </a:solidFill>
                <a:latin typeface="Arial" panose="020B0604020202020204" pitchFamily="34" charset="0"/>
              </a:defRPr>
            </a:lvl3pPr>
            <a:lvl4pPr marL="1588359" indent="-226908" defTabSz="912361">
              <a:defRPr>
                <a:solidFill>
                  <a:schemeClr val="tx1"/>
                </a:solidFill>
                <a:latin typeface="Arial" panose="020B0604020202020204" pitchFamily="34" charset="0"/>
              </a:defRPr>
            </a:lvl4pPr>
            <a:lvl5pPr marL="2042175" indent="-226908" defTabSz="912361">
              <a:defRPr>
                <a:solidFill>
                  <a:schemeClr val="tx1"/>
                </a:solidFill>
                <a:latin typeface="Arial" panose="020B0604020202020204" pitchFamily="34" charset="0"/>
              </a:defRPr>
            </a:lvl5pPr>
            <a:lvl6pPr marL="2495992" indent="-226908" defTabSz="912361" eaLnBrk="0" fontAlgn="base" hangingPunct="0">
              <a:spcBef>
                <a:spcPct val="0"/>
              </a:spcBef>
              <a:spcAft>
                <a:spcPct val="0"/>
              </a:spcAft>
              <a:defRPr>
                <a:solidFill>
                  <a:schemeClr val="tx1"/>
                </a:solidFill>
                <a:latin typeface="Arial" panose="020B0604020202020204" pitchFamily="34" charset="0"/>
              </a:defRPr>
            </a:lvl6pPr>
            <a:lvl7pPr marL="2949809" indent="-226908" defTabSz="912361" eaLnBrk="0" fontAlgn="base" hangingPunct="0">
              <a:spcBef>
                <a:spcPct val="0"/>
              </a:spcBef>
              <a:spcAft>
                <a:spcPct val="0"/>
              </a:spcAft>
              <a:defRPr>
                <a:solidFill>
                  <a:schemeClr val="tx1"/>
                </a:solidFill>
                <a:latin typeface="Arial" panose="020B0604020202020204" pitchFamily="34" charset="0"/>
              </a:defRPr>
            </a:lvl7pPr>
            <a:lvl8pPr marL="3403625" indent="-226908" defTabSz="912361" eaLnBrk="0" fontAlgn="base" hangingPunct="0">
              <a:spcBef>
                <a:spcPct val="0"/>
              </a:spcBef>
              <a:spcAft>
                <a:spcPct val="0"/>
              </a:spcAft>
              <a:defRPr>
                <a:solidFill>
                  <a:schemeClr val="tx1"/>
                </a:solidFill>
                <a:latin typeface="Arial" panose="020B0604020202020204" pitchFamily="34" charset="0"/>
              </a:defRPr>
            </a:lvl8pPr>
            <a:lvl9pPr marL="3857442" indent="-226908" defTabSz="912361" eaLnBrk="0" fontAlgn="base" hangingPunct="0">
              <a:spcBef>
                <a:spcPct val="0"/>
              </a:spcBef>
              <a:spcAft>
                <a:spcPct val="0"/>
              </a:spcAft>
              <a:defRPr>
                <a:solidFill>
                  <a:schemeClr val="tx1"/>
                </a:solidFill>
                <a:latin typeface="Arial" panose="020B0604020202020204" pitchFamily="34" charset="0"/>
              </a:defRPr>
            </a:lvl9pPr>
          </a:lstStyle>
          <a:p>
            <a:fld id="{EB18DB42-5B60-4D1A-9094-F6E940098096}" type="slidenum">
              <a:rPr lang="en-US" altLang="en-US"/>
              <a:pPr/>
              <a:t>44</a:t>
            </a:fld>
            <a:endParaRPr lang="en-US" altLang="en-US" dirty="0"/>
          </a:p>
        </p:txBody>
      </p:sp>
      <p:sp>
        <p:nvSpPr>
          <p:cNvPr id="71685"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4BE151B9-D59C-4A71-8E9B-64F64DB22C0D}" type="slidenum">
              <a:rPr lang="en-US" altLang="en-US" sz="1200"/>
              <a:pPr algn="r" eaLnBrk="1" hangingPunct="1"/>
              <a:t>44</a:t>
            </a:fld>
            <a:endParaRPr lang="en-US" altLang="en-US" sz="1200" dirty="0"/>
          </a:p>
        </p:txBody>
      </p:sp>
      <p:sp>
        <p:nvSpPr>
          <p:cNvPr id="71686" name="Rectangle 7"/>
          <p:cNvSpPr txBox="1">
            <a:spLocks noGrp="1" noChangeArrowheads="1"/>
          </p:cNvSpPr>
          <p:nvPr/>
        </p:nvSpPr>
        <p:spPr bwMode="auto">
          <a:xfrm>
            <a:off x="3937746" y="8773956"/>
            <a:ext cx="3010755" cy="4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nchor="b"/>
          <a:lstStyle>
            <a:lvl1pPr defTabSz="955675">
              <a:defRPr>
                <a:solidFill>
                  <a:schemeClr val="tx1"/>
                </a:solidFill>
                <a:latin typeface="Arial" panose="020B0604020202020204" pitchFamily="34" charset="0"/>
              </a:defRPr>
            </a:lvl1pPr>
            <a:lvl2pPr marL="742950" indent="-285750" defTabSz="955675">
              <a:defRPr>
                <a:solidFill>
                  <a:schemeClr val="tx1"/>
                </a:solidFill>
                <a:latin typeface="Arial" panose="020B0604020202020204" pitchFamily="34" charset="0"/>
              </a:defRPr>
            </a:lvl2pPr>
            <a:lvl3pPr marL="1143000" indent="-228600" defTabSz="955675">
              <a:defRPr>
                <a:solidFill>
                  <a:schemeClr val="tx1"/>
                </a:solidFill>
                <a:latin typeface="Arial" panose="020B0604020202020204" pitchFamily="34" charset="0"/>
              </a:defRPr>
            </a:lvl3pPr>
            <a:lvl4pPr marL="1600200" indent="-228600" defTabSz="955675">
              <a:defRPr>
                <a:solidFill>
                  <a:schemeClr val="tx1"/>
                </a:solidFill>
                <a:latin typeface="Arial" panose="020B0604020202020204" pitchFamily="34" charset="0"/>
              </a:defRPr>
            </a:lvl4pPr>
            <a:lvl5pPr marL="2057400" indent="-228600" defTabSz="955675">
              <a:defRPr>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9DA681D3-8BF9-4E99-ACF9-354D7433AC3A}" type="slidenum">
              <a:rPr lang="en-US" altLang="en-US" sz="1200">
                <a:latin typeface="Calibri" panose="020F0502020204030204" pitchFamily="34" charset="0"/>
              </a:rPr>
              <a:pPr algn="r" eaLnBrk="1" hangingPunct="1"/>
              <a:t>44</a:t>
            </a:fld>
            <a:endParaRPr lang="en-US" altLang="en-US" sz="1200" dirty="0">
              <a:latin typeface="Calibri" panose="020F0502020204030204" pitchFamily="34" charset="0"/>
            </a:endParaRPr>
          </a:p>
        </p:txBody>
      </p:sp>
      <p:sp>
        <p:nvSpPr>
          <p:cNvPr id="71687" name="Rectangle 2"/>
          <p:cNvSpPr>
            <a:spLocks noGrp="1" noRot="1" noChangeAspect="1" noChangeArrowheads="1" noTextEdit="1"/>
          </p:cNvSpPr>
          <p:nvPr>
            <p:ph type="sldImg"/>
          </p:nvPr>
        </p:nvSpPr>
        <p:spPr>
          <a:ln/>
        </p:spPr>
      </p:sp>
      <p:sp>
        <p:nvSpPr>
          <p:cNvPr id="71688" name="Rectangle 3"/>
          <p:cNvSpPr>
            <a:spLocks noGrp="1" noChangeArrowheads="1"/>
          </p:cNvSpPr>
          <p:nvPr>
            <p:ph type="body" idx="1"/>
          </p:nvPr>
        </p:nvSpPr>
        <p:spPr>
          <a:xfrm>
            <a:off x="925418" y="4387767"/>
            <a:ext cx="5099240" cy="4155919"/>
          </a:xfrm>
          <a:noFill/>
        </p:spPr>
        <p:txBody>
          <a:bodyPr/>
          <a:lstStyle/>
          <a:p>
            <a:pPr eaLnBrk="1" hangingPunct="1"/>
            <a:r>
              <a:rPr lang="en-US" altLang="en-US" dirty="0" smtClean="0"/>
              <a:t>Key Elements of Financial </a:t>
            </a:r>
            <a:r>
              <a:rPr lang="en-US" altLang="en-US" dirty="0" smtClean="0"/>
              <a:t>Reporting</a:t>
            </a:r>
            <a:endParaRPr lang="en-US" altLang="en-US" dirty="0" smtClean="0"/>
          </a:p>
          <a:p>
            <a:pPr eaLnBrk="1" hangingPunct="1"/>
            <a:endParaRPr lang="en-US" altLang="en-US" dirty="0" smtClean="0"/>
          </a:p>
          <a:p>
            <a:pPr eaLnBrk="1" hangingPunct="1">
              <a:lnSpc>
                <a:spcPct val="90000"/>
              </a:lnSpc>
              <a:spcAft>
                <a:spcPct val="25000"/>
              </a:spcAft>
            </a:pPr>
            <a:r>
              <a:rPr lang="en-US" altLang="en-US" dirty="0">
                <a:ea typeface="Arial Unicode MS" panose="020B0604020202020204" pitchFamily="34" charset="-128"/>
                <a:cs typeface="Arial Unicode MS" panose="020B0604020202020204" pitchFamily="34" charset="-128"/>
              </a:rPr>
              <a:t>--Prepare all financial reports with information from the organization’s </a:t>
            </a:r>
            <a:r>
              <a:rPr lang="en-US" altLang="en-US" u="sng" dirty="0">
                <a:ea typeface="Arial Unicode MS" panose="020B0604020202020204" pitchFamily="34" charset="-128"/>
                <a:cs typeface="Arial Unicode MS" panose="020B0604020202020204" pitchFamily="34" charset="-128"/>
              </a:rPr>
              <a:t>accounting system</a:t>
            </a:r>
          </a:p>
          <a:p>
            <a:pPr eaLnBrk="1" hangingPunct="1">
              <a:lnSpc>
                <a:spcPct val="90000"/>
              </a:lnSpc>
              <a:spcAft>
                <a:spcPct val="25000"/>
              </a:spcAft>
            </a:pPr>
            <a:r>
              <a:rPr lang="en-US" altLang="en-US" u="none" dirty="0" smtClean="0">
                <a:ea typeface="Arial Unicode MS" panose="020B0604020202020204" pitchFamily="34" charset="-128"/>
                <a:cs typeface="Arial Unicode MS" panose="020B0604020202020204" pitchFamily="34" charset="-128"/>
              </a:rPr>
              <a:t>--</a:t>
            </a:r>
            <a:r>
              <a:rPr lang="en-US" altLang="en-US" u="sng" dirty="0" smtClean="0">
                <a:ea typeface="Arial Unicode MS" panose="020B0604020202020204" pitchFamily="34" charset="-128"/>
                <a:cs typeface="Arial Unicode MS" panose="020B0604020202020204" pitchFamily="34" charset="-128"/>
              </a:rPr>
              <a:t>Review </a:t>
            </a:r>
            <a:r>
              <a:rPr lang="en-US" altLang="en-US" u="sng" dirty="0">
                <a:ea typeface="Arial Unicode MS" panose="020B0604020202020204" pitchFamily="34" charset="-128"/>
                <a:cs typeface="Arial Unicode MS" panose="020B0604020202020204" pitchFamily="34" charset="-128"/>
              </a:rPr>
              <a:t>and reconcile</a:t>
            </a:r>
            <a:r>
              <a:rPr lang="en-US" altLang="en-US" dirty="0">
                <a:ea typeface="Arial Unicode MS" panose="020B0604020202020204" pitchFamily="34" charset="-128"/>
                <a:cs typeface="Arial Unicode MS" panose="020B0604020202020204" pitchFamily="34" charset="-128"/>
              </a:rPr>
              <a:t> the information to ensure accuracy </a:t>
            </a:r>
            <a:r>
              <a:rPr lang="en-US" altLang="en-US" u="sng" dirty="0">
                <a:ea typeface="Arial Unicode MS" panose="020B0604020202020204" pitchFamily="34" charset="-128"/>
                <a:cs typeface="Arial Unicode MS" panose="020B0604020202020204" pitchFamily="34" charset="-128"/>
              </a:rPr>
              <a:t>prior</a:t>
            </a:r>
            <a:r>
              <a:rPr lang="en-US" altLang="en-US" dirty="0">
                <a:ea typeface="Arial Unicode MS" panose="020B0604020202020204" pitchFamily="34" charset="-128"/>
                <a:cs typeface="Arial Unicode MS" panose="020B0604020202020204" pitchFamily="34" charset="-128"/>
              </a:rPr>
              <a:t> to report submission</a:t>
            </a:r>
          </a:p>
          <a:p>
            <a:pPr eaLnBrk="1" hangingPunct="1">
              <a:lnSpc>
                <a:spcPct val="90000"/>
              </a:lnSpc>
              <a:spcAft>
                <a:spcPct val="25000"/>
              </a:spcAft>
            </a:pPr>
            <a:r>
              <a:rPr lang="en-US" altLang="en-US" dirty="0">
                <a:ea typeface="Arial Unicode MS" panose="020B0604020202020204" pitchFamily="34" charset="-128"/>
                <a:cs typeface="Arial Unicode MS" panose="020B0604020202020204" pitchFamily="34" charset="-128"/>
              </a:rPr>
              <a:t>--Ensure files have the proper </a:t>
            </a:r>
            <a:r>
              <a:rPr lang="en-US" altLang="en-US" u="sng" dirty="0">
                <a:ea typeface="Arial Unicode MS" panose="020B0604020202020204" pitchFamily="34" charset="-128"/>
                <a:cs typeface="Arial Unicode MS" panose="020B0604020202020204" pitchFamily="34" charset="-128"/>
              </a:rPr>
              <a:t>documentation to support</a:t>
            </a:r>
            <a:r>
              <a:rPr lang="en-US" altLang="en-US" dirty="0">
                <a:ea typeface="Arial Unicode MS" panose="020B0604020202020204" pitchFamily="34" charset="-128"/>
                <a:cs typeface="Arial Unicode MS" panose="020B0604020202020204" pitchFamily="34" charset="-128"/>
              </a:rPr>
              <a:t> all information reported in financial reports</a:t>
            </a:r>
          </a:p>
          <a:p>
            <a:pPr eaLnBrk="1" hangingPunct="1">
              <a:lnSpc>
                <a:spcPct val="90000"/>
              </a:lnSpc>
            </a:pPr>
            <a:r>
              <a:rPr lang="en-US" altLang="en-US" dirty="0">
                <a:ea typeface="Arial Unicode MS" panose="020B0604020202020204" pitchFamily="34" charset="-128"/>
                <a:cs typeface="Arial Unicode MS" panose="020B0604020202020204" pitchFamily="34" charset="-128"/>
              </a:rPr>
              <a:t>--Submit all reports </a:t>
            </a:r>
            <a:r>
              <a:rPr lang="en-US" altLang="en-US" u="sng" dirty="0">
                <a:ea typeface="Arial Unicode MS" panose="020B0604020202020204" pitchFamily="34" charset="-128"/>
                <a:cs typeface="Arial Unicode MS" panose="020B0604020202020204" pitchFamily="34" charset="-128"/>
              </a:rPr>
              <a:t>on time</a:t>
            </a:r>
          </a:p>
          <a:p>
            <a:pPr eaLnBrk="1" hangingPunct="1"/>
            <a:endParaRPr lang="en-US" altLang="en-US" dirty="0" smtClean="0"/>
          </a:p>
        </p:txBody>
      </p:sp>
    </p:spTree>
    <p:extLst>
      <p:ext uri="{BB962C8B-B14F-4D97-AF65-F5344CB8AC3E}">
        <p14:creationId xmlns:p14="http://schemas.microsoft.com/office/powerpoint/2010/main" val="4654512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Resources</a:t>
            </a:r>
            <a:r>
              <a:rPr lang="en-US" baseline="0" dirty="0" smtClean="0"/>
              <a:t> are available to support AmeriCorps program financial management on the CNCS website and Knowledge Network. Specifically, you can find:</a:t>
            </a:r>
          </a:p>
          <a:p>
            <a:endParaRPr lang="en-US" baseline="0" dirty="0" smtClean="0"/>
          </a:p>
          <a:p>
            <a:r>
              <a:rPr lang="en-US" baseline="0" dirty="0" smtClean="0"/>
              <a:t>--Grant Terms and Conditions</a:t>
            </a:r>
          </a:p>
          <a:p>
            <a:r>
              <a:rPr lang="en-US" baseline="0" dirty="0" smtClean="0"/>
              <a:t>--AmeriCorps Regulations</a:t>
            </a:r>
          </a:p>
          <a:p>
            <a:endParaRPr lang="en-US" baseline="0" dirty="0" smtClean="0"/>
          </a:p>
          <a:p>
            <a:r>
              <a:rPr lang="en-US" baseline="0" dirty="0" smtClean="0"/>
              <a:t>http://www.nationalservice.gov/build-your-capacity/grants/managing-americorps-grants  </a:t>
            </a:r>
          </a:p>
          <a:p>
            <a:endParaRPr lang="en-US" baseline="0" dirty="0" smtClean="0"/>
          </a:p>
          <a:p>
            <a:r>
              <a:rPr lang="en-US" baseline="0" dirty="0" smtClean="0"/>
              <a:t>--Trainings</a:t>
            </a:r>
          </a:p>
          <a:p>
            <a:endParaRPr lang="en-US" baseline="0" dirty="0" smtClean="0"/>
          </a:p>
          <a:p>
            <a:r>
              <a:rPr lang="en-US" baseline="0" dirty="0" smtClean="0"/>
              <a:t>http://www.nationalservice.gov/resources/financial-management </a:t>
            </a:r>
          </a:p>
          <a:p>
            <a:endParaRPr lang="en-US" baseline="0"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45</a:t>
            </a:fld>
            <a:endParaRPr lang="en-US" dirty="0"/>
          </a:p>
        </p:txBody>
      </p:sp>
    </p:spTree>
    <p:extLst>
      <p:ext uri="{BB962C8B-B14F-4D97-AF65-F5344CB8AC3E}">
        <p14:creationId xmlns:p14="http://schemas.microsoft.com/office/powerpoint/2010/main" val="21239765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Q&amp;A</a:t>
            </a:r>
          </a:p>
          <a:p>
            <a:endParaRPr lang="en-US" dirty="0" smtClean="0"/>
          </a:p>
          <a:p>
            <a:r>
              <a:rPr lang="en-US" dirty="0" smtClean="0"/>
              <a:t>What</a:t>
            </a:r>
            <a:r>
              <a:rPr lang="en-US" baseline="0" dirty="0" smtClean="0"/>
              <a:t> </a:t>
            </a:r>
            <a:r>
              <a:rPr lang="en-US" baseline="0" dirty="0" smtClean="0"/>
              <a:t>questions do you have?</a:t>
            </a:r>
          </a:p>
        </p:txBody>
      </p:sp>
      <p:sp>
        <p:nvSpPr>
          <p:cNvPr id="5" name="Slide Number Placeholder 4"/>
          <p:cNvSpPr>
            <a:spLocks noGrp="1"/>
          </p:cNvSpPr>
          <p:nvPr>
            <p:ph type="sldNum" sz="quarter" idx="11"/>
          </p:nvPr>
        </p:nvSpPr>
        <p:spPr/>
        <p:txBody>
          <a:bodyPr/>
          <a:lstStyle/>
          <a:p>
            <a:fld id="{DA910615-33E9-A44A-87B7-52BAF2946AF9}" type="slidenum">
              <a:rPr lang="en-US" smtClean="0"/>
              <a:pPr/>
              <a:t>46</a:t>
            </a:fld>
            <a:endParaRPr lang="en-US" dirty="0"/>
          </a:p>
        </p:txBody>
      </p:sp>
    </p:spTree>
    <p:extLst>
      <p:ext uri="{BB962C8B-B14F-4D97-AF65-F5344CB8AC3E}">
        <p14:creationId xmlns:p14="http://schemas.microsoft.com/office/powerpoint/2010/main" val="11329718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Wrap</a:t>
            </a:r>
            <a:r>
              <a:rPr lang="en-US" baseline="0" dirty="0" smtClean="0"/>
              <a:t> Up for Today:</a:t>
            </a:r>
          </a:p>
          <a:p>
            <a:endParaRPr lang="en-US" baseline="0" dirty="0" smtClean="0"/>
          </a:p>
          <a:p>
            <a:r>
              <a:rPr lang="en-US" dirty="0"/>
              <a:t>Resources on the CNCS website</a:t>
            </a:r>
          </a:p>
          <a:p>
            <a:r>
              <a:rPr lang="en-US" dirty="0"/>
              <a:t>	- </a:t>
            </a:r>
            <a:r>
              <a:rPr lang="en-US" dirty="0">
                <a:hlinkClick r:id="rId3"/>
              </a:rPr>
              <a:t>www.nationalservice.gov</a:t>
            </a:r>
            <a:r>
              <a:rPr lang="en-US" dirty="0"/>
              <a:t> </a:t>
            </a:r>
          </a:p>
          <a:p>
            <a:r>
              <a:rPr lang="en-US" dirty="0"/>
              <a:t>	- Grant Terms and Conditions, Regulations, NOFO</a:t>
            </a:r>
          </a:p>
          <a:p>
            <a:endParaRPr lang="en-US" dirty="0"/>
          </a:p>
          <a:p>
            <a:r>
              <a:rPr lang="en-US" dirty="0"/>
              <a:t>Resources on the National Service Knowledge Network</a:t>
            </a:r>
          </a:p>
          <a:p>
            <a:r>
              <a:rPr lang="en-US" dirty="0"/>
              <a:t>	- </a:t>
            </a:r>
            <a:r>
              <a:rPr lang="en-US" dirty="0">
                <a:hlinkClick r:id="rId4"/>
              </a:rPr>
              <a:t>www.nationalservice.gov/resources/americorps</a:t>
            </a:r>
            <a:r>
              <a:rPr lang="en-US" dirty="0"/>
              <a:t> </a:t>
            </a:r>
          </a:p>
          <a:p>
            <a:r>
              <a:rPr lang="en-US" dirty="0"/>
              <a:t>	- Program Development Recordings, Slides</a:t>
            </a:r>
          </a:p>
          <a:p>
            <a:endParaRPr lang="en-US" dirty="0"/>
          </a:p>
          <a:p>
            <a:r>
              <a:rPr lang="en-US" dirty="0"/>
              <a:t>Reminder: Be sure to register for the ASN Symposium by September </a:t>
            </a:r>
            <a:r>
              <a:rPr lang="en-US" dirty="0" smtClean="0"/>
              <a:t>2 (for prime grantees)</a:t>
            </a:r>
            <a:endParaRPr lang="en-US" dirty="0"/>
          </a:p>
          <a:p>
            <a:endParaRPr lang="en-US" dirty="0"/>
          </a:p>
          <a:p>
            <a:r>
              <a:rPr lang="en-US" dirty="0"/>
              <a:t>Reminder: Grantee Panel at the Symposium – What I Wish I Knew in Year 1</a:t>
            </a:r>
          </a:p>
          <a:p>
            <a:r>
              <a:rPr lang="en-US" dirty="0"/>
              <a:t>	- September 22, 11:00 am – 12:30 pm, Alexandria, VA</a:t>
            </a:r>
          </a:p>
          <a:p>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47</a:t>
            </a:fld>
            <a:endParaRPr lang="en-US" dirty="0"/>
          </a:p>
        </p:txBody>
      </p:sp>
    </p:spTree>
    <p:extLst>
      <p:ext uri="{BB962C8B-B14F-4D97-AF65-F5344CB8AC3E}">
        <p14:creationId xmlns:p14="http://schemas.microsoft.com/office/powerpoint/2010/main" val="9960690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a:t>
            </a:r>
            <a:r>
              <a:rPr lang="en-US" baseline="0" dirty="0" smtClean="0"/>
              <a:t> </a:t>
            </a:r>
            <a:r>
              <a:rPr lang="en-US" baseline="0" dirty="0" smtClean="0"/>
              <a:t>you for participating in today’s webinar!</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48</a:t>
            </a:fld>
            <a:endParaRPr lang="en-US" dirty="0"/>
          </a:p>
        </p:txBody>
      </p:sp>
    </p:spTree>
    <p:extLst>
      <p:ext uri="{BB962C8B-B14F-4D97-AF65-F5344CB8AC3E}">
        <p14:creationId xmlns:p14="http://schemas.microsoft.com/office/powerpoint/2010/main" val="903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Today’s </a:t>
            </a:r>
            <a:r>
              <a:rPr lang="en-US" baseline="0" dirty="0" smtClean="0"/>
              <a:t>Agenda</a:t>
            </a:r>
            <a:endParaRPr lang="en-US" baseline="0" dirty="0" smtClean="0"/>
          </a:p>
          <a:p>
            <a:endParaRPr lang="en-US" baseline="0" dirty="0" smtClean="0"/>
          </a:p>
          <a:p>
            <a:r>
              <a:rPr lang="en-US" dirty="0"/>
              <a:t>--Site </a:t>
            </a:r>
            <a:r>
              <a:rPr lang="en-US" dirty="0" smtClean="0"/>
              <a:t>Management</a:t>
            </a:r>
            <a:r>
              <a:rPr lang="en-US" baseline="0" dirty="0" smtClean="0"/>
              <a:t> Overview: Barbara Ellen Reynolds</a:t>
            </a:r>
            <a:endParaRPr lang="en-US" dirty="0" smtClean="0"/>
          </a:p>
          <a:p>
            <a:endParaRPr lang="en-US" dirty="0" smtClean="0"/>
          </a:p>
          <a:p>
            <a:r>
              <a:rPr lang="en-US" dirty="0" smtClean="0"/>
              <a:t>--Member Management: Heather McDonald</a:t>
            </a:r>
            <a:endParaRPr lang="en-US" dirty="0"/>
          </a:p>
          <a:p>
            <a:endParaRPr lang="en-US" dirty="0"/>
          </a:p>
          <a:p>
            <a:r>
              <a:rPr lang="en-US" dirty="0" smtClean="0"/>
              <a:t>--</a:t>
            </a:r>
            <a:r>
              <a:rPr lang="en-US" dirty="0"/>
              <a:t>Financial Management Systems: Bonnie Janicki</a:t>
            </a:r>
          </a:p>
          <a:p>
            <a:endParaRPr lang="en-US" dirty="0"/>
          </a:p>
          <a:p>
            <a:r>
              <a:rPr lang="en-US" dirty="0"/>
              <a:t>--Closing Remarks</a:t>
            </a:r>
          </a:p>
          <a:p>
            <a:endParaRPr lang="en-US" baseline="0"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5</a:t>
            </a:fld>
            <a:endParaRPr lang="en-US" dirty="0"/>
          </a:p>
        </p:txBody>
      </p:sp>
    </p:spTree>
    <p:extLst>
      <p:ext uri="{BB962C8B-B14F-4D97-AF65-F5344CB8AC3E}">
        <p14:creationId xmlns:p14="http://schemas.microsoft.com/office/powerpoint/2010/main" val="242304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Who is on the webinar</a:t>
            </a:r>
            <a:r>
              <a:rPr lang="en-US" b="0" baseline="0" dirty="0" smtClean="0"/>
              <a:t> today?</a:t>
            </a:r>
            <a:endParaRPr lang="en-US" b="0" dirty="0" smtClean="0"/>
          </a:p>
          <a:p>
            <a:endParaRPr lang="en-US" b="0" dirty="0" smtClean="0"/>
          </a:p>
          <a:p>
            <a:r>
              <a:rPr lang="en-US" b="0" dirty="0" smtClean="0"/>
              <a:t>Please </a:t>
            </a:r>
            <a:r>
              <a:rPr lang="en-US" b="0" dirty="0" smtClean="0"/>
              <a:t>use the dialogue box to answer these questions:</a:t>
            </a:r>
          </a:p>
          <a:p>
            <a:endParaRPr lang="en-US" b="0" dirty="0" smtClean="0"/>
          </a:p>
          <a:p>
            <a:pPr lvl="2"/>
            <a:r>
              <a:rPr lang="en-US" sz="2800" i="1" dirty="0"/>
              <a:t>What is your name?</a:t>
            </a:r>
          </a:p>
          <a:p>
            <a:pPr lvl="2"/>
            <a:r>
              <a:rPr lang="en-US" sz="2800" i="1" dirty="0"/>
              <a:t>What is the name of your AmeriCorps program or state commission?</a:t>
            </a:r>
          </a:p>
          <a:p>
            <a:pPr lvl="2"/>
            <a:r>
              <a:rPr lang="en-US" sz="2800" i="1" dirty="0"/>
              <a:t>Where are you?</a:t>
            </a:r>
          </a:p>
          <a:p>
            <a:pPr lvl="2"/>
            <a:r>
              <a:rPr lang="en-US" sz="2800" i="1" dirty="0"/>
              <a:t>What is your favorite Olympic sport?</a:t>
            </a:r>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6</a:t>
            </a:fld>
            <a:endParaRPr lang="en-US" dirty="0"/>
          </a:p>
        </p:txBody>
      </p:sp>
    </p:spTree>
    <p:extLst>
      <p:ext uri="{BB962C8B-B14F-4D97-AF65-F5344CB8AC3E}">
        <p14:creationId xmlns:p14="http://schemas.microsoft.com/office/powerpoint/2010/main" val="95913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p>
          <a:p>
            <a:endParaRPr lang="en-US" dirty="0" smtClean="0"/>
          </a:p>
          <a:p>
            <a:r>
              <a:rPr lang="en-US" dirty="0" smtClean="0"/>
              <a:t>--Barbara</a:t>
            </a:r>
          </a:p>
          <a:p>
            <a:r>
              <a:rPr lang="en-US" dirty="0" smtClean="0"/>
              <a:t>--CNCS</a:t>
            </a:r>
          </a:p>
          <a:p>
            <a:r>
              <a:rPr lang="en-US" dirty="0" smtClean="0"/>
              <a:t>--Washington,</a:t>
            </a:r>
            <a:r>
              <a:rPr lang="en-US" baseline="0" dirty="0" smtClean="0"/>
              <a:t> DC</a:t>
            </a:r>
          </a:p>
          <a:p>
            <a:r>
              <a:rPr lang="en-US" baseline="0" dirty="0" smtClean="0"/>
              <a:t>--Diving in the Olympics</a:t>
            </a:r>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7</a:t>
            </a:fld>
            <a:endParaRPr lang="en-US" dirty="0"/>
          </a:p>
        </p:txBody>
      </p:sp>
    </p:spTree>
    <p:extLst>
      <p:ext uri="{BB962C8B-B14F-4D97-AF65-F5344CB8AC3E}">
        <p14:creationId xmlns:p14="http://schemas.microsoft.com/office/powerpoint/2010/main" val="3855985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Presentation Target Audience</a:t>
            </a:r>
          </a:p>
          <a:p>
            <a:endParaRPr lang="en-US" dirty="0" smtClean="0"/>
          </a:p>
          <a:p>
            <a:r>
              <a:rPr lang="en-US" dirty="0" smtClean="0"/>
              <a:t>AmeriCorps State and National Prime Grantees:</a:t>
            </a:r>
          </a:p>
          <a:p>
            <a:endParaRPr lang="en-US" sz="2400" dirty="0" smtClean="0"/>
          </a:p>
          <a:p>
            <a:r>
              <a:rPr lang="en-US" sz="2400" dirty="0" smtClean="0"/>
              <a:t>--State Service Commissions (make subgrants to state AmeriCorps programs)</a:t>
            </a:r>
          </a:p>
          <a:p>
            <a:r>
              <a:rPr lang="en-US" sz="2400" dirty="0" smtClean="0"/>
              <a:t>--Tribal programs</a:t>
            </a:r>
          </a:p>
          <a:p>
            <a:r>
              <a:rPr lang="en-US" sz="2400" dirty="0" smtClean="0"/>
              <a:t>--National/multi-state programs</a:t>
            </a:r>
          </a:p>
          <a:p>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8</a:t>
            </a:fld>
            <a:endParaRPr lang="en-US" dirty="0"/>
          </a:p>
        </p:txBody>
      </p:sp>
    </p:spTree>
    <p:extLst>
      <p:ext uri="{BB962C8B-B14F-4D97-AF65-F5344CB8AC3E}">
        <p14:creationId xmlns:p14="http://schemas.microsoft.com/office/powerpoint/2010/main" val="235442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CNCS – AmeriCorps State and National</a:t>
            </a:r>
          </a:p>
          <a:p>
            <a:r>
              <a:rPr lang="en-US" dirty="0" smtClean="0"/>
              <a:t>Barbara Ellen Reynolds, Training Specialist</a:t>
            </a:r>
          </a:p>
          <a:p>
            <a:endParaRPr lang="en-US" dirty="0" smtClean="0"/>
          </a:p>
          <a:p>
            <a:r>
              <a:rPr lang="en-US" dirty="0" smtClean="0"/>
              <a:t>Barbara </a:t>
            </a:r>
            <a:r>
              <a:rPr lang="en-US" dirty="0" smtClean="0"/>
              <a:t>is the first CNCS presenter on today’s webinar. She is the Training Specialist</a:t>
            </a:r>
            <a:r>
              <a:rPr lang="en-US" baseline="0" dirty="0" smtClean="0"/>
              <a:t> for </a:t>
            </a:r>
            <a:r>
              <a:rPr lang="en-US" b="0" baseline="0" dirty="0" smtClean="0"/>
              <a:t>AmeriCorps State and National. </a:t>
            </a:r>
            <a:r>
              <a:rPr lang="en-US" dirty="0">
                <a:latin typeface="Arial" panose="020B0604020202020204" pitchFamily="34" charset="0"/>
                <a:cs typeface="Arial" panose="020B0604020202020204" pitchFamily="34" charset="0"/>
              </a:rPr>
              <a:t>She joined the CNCS team in September 2013. In her role, Barbara works closely with CNCS staff, AmeriCorps programs, and State Service Commissions to design and deliver training and technical assistance to strengthen AmeriCorps programs and service experiences.</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Before joining CNCS, Barbara was the Executive Director of the Maryland Governor’s Office on Service and Volunteerism, the State’s Service Commission, and the Director of Volunteer Maryland, a state-wide AmeriCorps program. She has a Master’s in Public Administration from American University and is a proud graduate of Randolph-Macon College in Virginia.</a:t>
            </a:r>
          </a:p>
          <a:p>
            <a:endParaRPr lang="en-US" b="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9</a:t>
            </a:fld>
            <a:endParaRPr lang="en-US" dirty="0"/>
          </a:p>
        </p:txBody>
      </p:sp>
    </p:spTree>
    <p:extLst>
      <p:ext uri="{BB962C8B-B14F-4D97-AF65-F5344CB8AC3E}">
        <p14:creationId xmlns:p14="http://schemas.microsoft.com/office/powerpoint/2010/main" val="36382359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3" name="Picture 12" descr="Gardening.JPG"/>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3069737"/>
            <a:ext cx="2990878" cy="2002614"/>
          </a:xfrm>
          <a:prstGeom prst="rect">
            <a:avLst/>
          </a:prstGeom>
          <a:effectLst>
            <a:outerShdw blurRad="76200" dist="88900" dir="3360000">
              <a:srgbClr val="000000">
                <a:alpha val="43000"/>
              </a:srgbClr>
            </a:outerShdw>
          </a:effectLst>
        </p:spPr>
      </p:pic>
      <p:pic>
        <p:nvPicPr>
          <p:cNvPr id="14" name="Picture 13" descr="08_0923_0255.jp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59061" y="3069737"/>
            <a:ext cx="3008378" cy="2005585"/>
          </a:xfrm>
          <a:prstGeom prst="rect">
            <a:avLst/>
          </a:prstGeom>
          <a:effectLst>
            <a:outerShdw blurRad="76200" dist="88900" dir="3360000">
              <a:srgbClr val="000000">
                <a:alpha val="43000"/>
              </a:srgbClr>
            </a:outerShdw>
          </a:effectLst>
        </p:spPr>
      </p:pic>
      <p:pic>
        <p:nvPicPr>
          <p:cNvPr id="15" name="Picture 14" descr="686403136_UZRSm-O.jp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135622" y="3069737"/>
            <a:ext cx="3008378" cy="2005585"/>
          </a:xfrm>
          <a:prstGeom prst="rect">
            <a:avLst/>
          </a:prstGeom>
          <a:effectLst>
            <a:outerShdw blurRad="76200" dist="88900" dir="3360000">
              <a:srgbClr val="000000">
                <a:alpha val="43000"/>
              </a:srgbClr>
            </a:outerShdw>
          </a:effectLst>
        </p:spPr>
      </p:pic>
      <p:pic>
        <p:nvPicPr>
          <p:cNvPr id="17" name="Picture 16" descr="cncs-(1)LG.png"/>
          <p:cNvPicPr>
            <a:picLocks noChangeAspect="1"/>
          </p:cNvPicPr>
          <p:nvPr userDrawn="1"/>
        </p:nvPicPr>
        <p:blipFill>
          <a:blip r:embed="rId6"/>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pic>
        <p:nvPicPr>
          <p:cNvPr id="16" name="Picture 15" descr="ac.png"/>
          <p:cNvPicPr>
            <a:picLocks noChangeAspect="1"/>
          </p:cNvPicPr>
          <p:nvPr userDrawn="1"/>
        </p:nvPicPr>
        <p:blipFill>
          <a:blip r:embed="rId3"/>
          <a:stretch>
            <a:fillRect/>
          </a:stretch>
        </p:blipFill>
        <p:spPr>
          <a:xfrm>
            <a:off x="7948284" y="5869184"/>
            <a:ext cx="881629" cy="881628"/>
          </a:xfrm>
          <a:prstGeom prst="rect">
            <a:avLst/>
          </a:prstGeom>
        </p:spPr>
      </p:pic>
      <p:sp>
        <p:nvSpPr>
          <p:cNvPr id="2" name="Title 1"/>
          <p:cNvSpPr>
            <a:spLocks noGrp="1"/>
          </p:cNvSpPr>
          <p:nvPr userDrawn="1">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userDrawn="1">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1" name="Picture 10"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6" name="Picture 5"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6" name="Picture 15" descr="ac.png"/>
          <p:cNvPicPr>
            <a:picLocks noChangeAspect="1"/>
          </p:cNvPicPr>
          <p:nvPr userDrawn="1"/>
        </p:nvPicPr>
        <p:blipFill>
          <a:blip r:embed="rId3"/>
          <a:stretch>
            <a:fillRect/>
          </a:stretch>
        </p:blipFill>
        <p:spPr>
          <a:xfrm>
            <a:off x="7948285" y="5860485"/>
            <a:ext cx="881628" cy="881628"/>
          </a:xfrm>
          <a:prstGeom prst="rect">
            <a:avLst/>
          </a:prstGeom>
        </p:spPr>
      </p:pic>
      <p:pic>
        <p:nvPicPr>
          <p:cNvPr id="7" name="Picture 6"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901825"/>
            <a:ext cx="4041775"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7"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6" name="Picture 5"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7.jpe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10.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9.jpe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11.jpe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image" Target="../media/image2.png"/><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image" Target="../media/image12.jpeg"/><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cncs-(1)LG.png"/>
          <p:cNvPicPr>
            <a:picLocks noChangeAspect="1"/>
          </p:cNvPicPr>
          <p:nvPr/>
        </p:nvPicPr>
        <p:blipFill>
          <a:blip r:embed="rId13"/>
          <a:stretch>
            <a:fillRect/>
          </a:stretch>
        </p:blipFill>
        <p:spPr>
          <a:xfrm>
            <a:off x="7550052" y="6159594"/>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78" r:id="rId2"/>
    <p:sldLayoutId id="2147483650" r:id="rId3"/>
    <p:sldLayoutId id="2147483656" r:id="rId4"/>
    <p:sldLayoutId id="2147483652" r:id="rId5"/>
    <p:sldLayoutId id="2147483653" r:id="rId6"/>
    <p:sldLayoutId id="2147483654" r:id="rId7"/>
    <p:sldLayoutId id="2147483655" r:id="rId8"/>
    <p:sldLayoutId id="2147483666" r:id="rId9"/>
    <p:sldLayoutId id="2147483667" r:id="rId10"/>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48641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8" name="Group 7"/>
          <p:cNvGrpSpPr>
            <a:grpSpLocks noChangeAspect="1"/>
          </p:cNvGrpSpPr>
          <p:nvPr/>
        </p:nvGrpSpPr>
        <p:grpSpPr>
          <a:xfrm>
            <a:off x="6803048" y="6164261"/>
            <a:ext cx="2138426" cy="612648"/>
            <a:chOff x="7068874" y="5909560"/>
            <a:chExt cx="1915158" cy="548683"/>
          </a:xfrm>
        </p:grpSpPr>
        <p:pic>
          <p:nvPicPr>
            <p:cNvPr id="9" name="Picture 8" descr="cncs-(1)LG.png"/>
            <p:cNvPicPr>
              <a:picLocks noChangeAspect="1"/>
            </p:cNvPicPr>
            <p:nvPr userDrawn="1"/>
          </p:nvPicPr>
          <p:blipFill>
            <a:blip r:embed="rId12"/>
            <a:stretch>
              <a:fillRect/>
            </a:stretch>
          </p:blipFill>
          <p:spPr>
            <a:xfrm>
              <a:off x="7068874" y="5909560"/>
              <a:ext cx="1187067" cy="526953"/>
            </a:xfrm>
            <a:prstGeom prst="rect">
              <a:avLst/>
            </a:prstGeom>
          </p:spPr>
        </p:pic>
        <p:pic>
          <p:nvPicPr>
            <p:cNvPr id="10" name="Picture 9" descr="ac.png"/>
            <p:cNvPicPr>
              <a:picLocks noChangeAspect="1"/>
            </p:cNvPicPr>
            <p:nvPr userDrawn="1"/>
          </p:nvPicPr>
          <p:blipFill>
            <a:blip r:embed="rId13"/>
            <a:stretch>
              <a:fillRect/>
            </a:stretch>
          </p:blipFill>
          <p:spPr>
            <a:xfrm>
              <a:off x="8442438" y="5916650"/>
              <a:ext cx="541594" cy="541593"/>
            </a:xfrm>
            <a:prstGeom prst="rect">
              <a:avLst/>
            </a:prstGeom>
          </p:spPr>
        </p:pic>
      </p:grpSp>
    </p:spTree>
  </p:cSld>
  <p:clrMap bg1="lt1" tx1="dk1" bg2="lt2" tx2="dk2" accent1="accent1" accent2="accent2" accent3="accent3" accent4="accent4" accent5="accent5" accent6="accent6" hlink="hlink" folHlink="folHlink"/>
  <p:sldLayoutIdLst>
    <p:sldLayoutId id="214748367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8229600" cy="48640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9" name="Group 8"/>
          <p:cNvGrpSpPr>
            <a:grpSpLocks noChangeAspect="1"/>
          </p:cNvGrpSpPr>
          <p:nvPr/>
        </p:nvGrpSpPr>
        <p:grpSpPr>
          <a:xfrm>
            <a:off x="6803050" y="6164261"/>
            <a:ext cx="2138424" cy="612648"/>
            <a:chOff x="7068874" y="5909560"/>
            <a:chExt cx="1915157" cy="548683"/>
          </a:xfrm>
        </p:grpSpPr>
        <p:pic>
          <p:nvPicPr>
            <p:cNvPr id="10" name="Picture 9" descr="ac.png"/>
            <p:cNvPicPr>
              <a:picLocks noChangeAspect="1"/>
            </p:cNvPicPr>
            <p:nvPr userDrawn="1"/>
          </p:nvPicPr>
          <p:blipFill>
            <a:blip r:embed="rId12"/>
            <a:stretch>
              <a:fillRect/>
            </a:stretch>
          </p:blipFill>
          <p:spPr>
            <a:xfrm>
              <a:off x="8442438" y="5916650"/>
              <a:ext cx="541593" cy="541593"/>
            </a:xfrm>
            <a:prstGeom prst="rect">
              <a:avLst/>
            </a:prstGeom>
          </p:spPr>
        </p:pic>
        <p:pic>
          <p:nvPicPr>
            <p:cNvPr id="11" name="Picture 10" descr="cncs-(1)LG.png"/>
            <p:cNvPicPr>
              <a:picLocks noChangeAspect="1"/>
            </p:cNvPicPr>
            <p:nvPr userDrawn="1"/>
          </p:nvPicPr>
          <p:blipFill>
            <a:blip r:embed="rId13"/>
            <a:stretch>
              <a:fillRect/>
            </a:stretch>
          </p:blipFill>
          <p:spPr>
            <a:xfrm>
              <a:off x="7068874" y="5909560"/>
              <a:ext cx="1187067" cy="526953"/>
            </a:xfrm>
            <a:prstGeom prst="rect">
              <a:avLst/>
            </a:prstGeom>
          </p:spPr>
        </p:pic>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nationalservice.gov/resources/americorps"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nationalservice.gov/build-your-capacity/grants/managing-americorps-grants"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www.nationalservice.gov/resources/americorps/member-position-descriptions"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nationalservice.gov/build-your-capacity/grants/managing-americorps-grant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hyperlink" Target="http://www.nationalservice.gov/resources/americorps"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hyperlink" Target="https://www.nationalserviceresources.gov/national-service-criminal-history-check-resources"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hyperlink" Target="http://www.nationalservice.gov/build-your-capacity/grants/managing-americorps-grants"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hyperlink" Target="http://www.nationalservice.gov/resources/financial-management"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hyperlink" Target="https://www.cvent.com/events/americorps-state-and-national-symposium/registration-486b72a3d0304c408c3d6c17da71befa.aspx" TargetMode="External"/><Relationship Id="rId4" Type="http://schemas.openxmlformats.org/officeDocument/2006/relationships/hyperlink" Target="http://www.nationalservice.gov/resources/americorps"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97676" y="1356241"/>
            <a:ext cx="8077200" cy="939800"/>
          </a:xfrm>
        </p:spPr>
        <p:txBody>
          <a:bodyPr>
            <a:normAutofit fontScale="90000"/>
          </a:bodyPr>
          <a:lstStyle/>
          <a:p>
            <a:r>
              <a:rPr lang="en-US" dirty="0" smtClean="0"/>
              <a:t>New AmeriCorps Program</a:t>
            </a:r>
            <a:br>
              <a:rPr lang="en-US" dirty="0" smtClean="0"/>
            </a:br>
            <a:r>
              <a:rPr lang="en-US" dirty="0" smtClean="0"/>
              <a:t>Development – August 11, 2016</a:t>
            </a:r>
            <a:endParaRPr lang="en-US" dirty="0"/>
          </a:p>
        </p:txBody>
      </p:sp>
      <p:sp>
        <p:nvSpPr>
          <p:cNvPr id="5" name="Subtitle 4"/>
          <p:cNvSpPr>
            <a:spLocks noGrp="1"/>
          </p:cNvSpPr>
          <p:nvPr>
            <p:ph type="subTitle" idx="1"/>
          </p:nvPr>
        </p:nvSpPr>
        <p:spPr>
          <a:xfrm>
            <a:off x="697676" y="1826141"/>
            <a:ext cx="8077200" cy="1170432"/>
          </a:xfrm>
        </p:spPr>
        <p:txBody>
          <a:bodyPr>
            <a:normAutofit/>
          </a:bodyPr>
          <a:lstStyle/>
          <a:p>
            <a:endParaRPr lang="en-US" dirty="0" smtClean="0"/>
          </a:p>
          <a:p>
            <a:endParaRPr lang="en-US" sz="1600" b="1" i="1" dirty="0" smtClean="0"/>
          </a:p>
          <a:p>
            <a:r>
              <a:rPr lang="en-US" sz="1600" b="1" i="1" dirty="0" smtClean="0"/>
              <a:t>Access the audio recording for this presentation: 888-433-2212 </a:t>
            </a:r>
            <a:endParaRPr lang="en-US" sz="1600" b="1" i="1" dirty="0"/>
          </a:p>
        </p:txBody>
      </p:sp>
    </p:spTree>
    <p:extLst>
      <p:ext uri="{BB962C8B-B14F-4D97-AF65-F5344CB8AC3E}">
        <p14:creationId xmlns:p14="http://schemas.microsoft.com/office/powerpoint/2010/main" val="895851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Site? </a:t>
            </a:r>
            <a:endParaRPr lang="en-US" dirty="0"/>
          </a:p>
        </p:txBody>
      </p:sp>
      <p:sp>
        <p:nvSpPr>
          <p:cNvPr id="5" name="Content Placeholder 4"/>
          <p:cNvSpPr>
            <a:spLocks noGrp="1"/>
          </p:cNvSpPr>
          <p:nvPr>
            <p:ph idx="1"/>
          </p:nvPr>
        </p:nvSpPr>
        <p:spPr>
          <a:xfrm>
            <a:off x="668215" y="1232882"/>
            <a:ext cx="7648933" cy="4628656"/>
          </a:xfrm>
        </p:spPr>
        <p:txBody>
          <a:bodyPr>
            <a:normAutofit fontScale="85000" lnSpcReduction="10000"/>
          </a:bodyPr>
          <a:lstStyle/>
          <a:p>
            <a:pPr marL="0" indent="0">
              <a:buNone/>
            </a:pPr>
            <a:endParaRPr lang="en-US" dirty="0" smtClean="0"/>
          </a:p>
          <a:p>
            <a:r>
              <a:rPr lang="en-US" dirty="0" smtClean="0"/>
              <a:t>AmeriCorps grants typically operate on three levels</a:t>
            </a:r>
            <a:r>
              <a:rPr lang="en-US" dirty="0"/>
              <a:t>: </a:t>
            </a:r>
          </a:p>
          <a:p>
            <a:pPr lvl="1"/>
            <a:r>
              <a:rPr lang="en-US" dirty="0"/>
              <a:t>Grantee </a:t>
            </a:r>
            <a:r>
              <a:rPr lang="en-US" dirty="0" smtClean="0"/>
              <a:t>(parent </a:t>
            </a:r>
            <a:r>
              <a:rPr lang="en-US" dirty="0"/>
              <a:t>organization</a:t>
            </a:r>
            <a:r>
              <a:rPr lang="en-US" dirty="0" smtClean="0"/>
              <a:t>)</a:t>
            </a:r>
            <a:endParaRPr lang="en-US" dirty="0"/>
          </a:p>
          <a:p>
            <a:pPr lvl="1"/>
            <a:r>
              <a:rPr lang="en-US" dirty="0"/>
              <a:t>Operating Sites </a:t>
            </a:r>
            <a:r>
              <a:rPr lang="en-US" dirty="0" smtClean="0"/>
              <a:t>(manage program on state/regional level)</a:t>
            </a:r>
            <a:endParaRPr lang="en-US" dirty="0"/>
          </a:p>
          <a:p>
            <a:pPr lvl="1"/>
            <a:r>
              <a:rPr lang="en-US" dirty="0"/>
              <a:t>Service Locations (where members serve</a:t>
            </a:r>
            <a:r>
              <a:rPr lang="en-US" dirty="0" smtClean="0"/>
              <a:t>)</a:t>
            </a:r>
          </a:p>
          <a:p>
            <a:endParaRPr lang="en-US" dirty="0" smtClean="0"/>
          </a:p>
          <a:p>
            <a:r>
              <a:rPr lang="en-US" dirty="0" smtClean="0"/>
              <a:t>Depending on program design, particular sites may function on more than one level</a:t>
            </a:r>
            <a:endParaRPr lang="en-US" dirty="0"/>
          </a:p>
          <a:p>
            <a:endParaRPr lang="en-US" dirty="0" smtClean="0"/>
          </a:p>
          <a:p>
            <a:r>
              <a:rPr lang="en-US" dirty="0" smtClean="0"/>
              <a:t>The </a:t>
            </a:r>
            <a:r>
              <a:rPr lang="en-US" dirty="0"/>
              <a:t>grantee has overall legal, administrative, and fiscal responsibility for the entire scope of the </a:t>
            </a:r>
            <a:r>
              <a:rPr lang="en-US" dirty="0" smtClean="0"/>
              <a:t>program</a:t>
            </a:r>
            <a:endParaRPr lang="en-US" dirty="0"/>
          </a:p>
          <a:p>
            <a:pPr marL="0" indent="0">
              <a:buNone/>
            </a:pPr>
            <a:endParaRPr lang="en-US" dirty="0"/>
          </a:p>
          <a:p>
            <a:pPr marL="0" indent="0">
              <a:buNone/>
            </a:pPr>
            <a:endParaRPr lang="en-US" dirty="0" smtClean="0"/>
          </a:p>
          <a:p>
            <a:endParaRPr lang="en-US" dirty="0"/>
          </a:p>
        </p:txBody>
      </p:sp>
    </p:spTree>
    <p:extLst>
      <p:ext uri="{BB962C8B-B14F-4D97-AF65-F5344CB8AC3E}">
        <p14:creationId xmlns:p14="http://schemas.microsoft.com/office/powerpoint/2010/main" val="120932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pPr marL="0" indent="0" algn="ctr">
              <a:buNone/>
            </a:pPr>
            <a:r>
              <a:rPr lang="en-US" dirty="0" smtClean="0"/>
              <a:t>CNCS Grantee: AmeriCorps Program HQ</a:t>
            </a:r>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r>
              <a:rPr lang="en-US" dirty="0" smtClean="0"/>
              <a:t>4 Operating Sites in 4 Cities</a:t>
            </a:r>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r>
              <a:rPr lang="en-US" dirty="0" smtClean="0"/>
              <a:t>16 Service Sites (4 at each Operating Site)</a:t>
            </a:r>
          </a:p>
          <a:p>
            <a:pPr marL="0" indent="0" algn="ctr">
              <a:buNone/>
            </a:pPr>
            <a:endParaRPr lang="en-US" dirty="0"/>
          </a:p>
          <a:p>
            <a:pPr marL="0" indent="0" algn="ctr">
              <a:buNone/>
            </a:pPr>
            <a:endParaRPr lang="en-US" dirty="0"/>
          </a:p>
        </p:txBody>
      </p:sp>
      <p:sp>
        <p:nvSpPr>
          <p:cNvPr id="6" name="Down Arrow 5"/>
          <p:cNvSpPr/>
          <p:nvPr/>
        </p:nvSpPr>
        <p:spPr>
          <a:xfrm>
            <a:off x="4543425" y="2000250"/>
            <a:ext cx="484632" cy="978408"/>
          </a:xfrm>
          <a:prstGeom prst="dow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Arial"/>
              <a:cs typeface="Arial"/>
            </a:endParaRPr>
          </a:p>
        </p:txBody>
      </p:sp>
      <p:sp>
        <p:nvSpPr>
          <p:cNvPr id="7" name="Down Arrow 6"/>
          <p:cNvSpPr/>
          <p:nvPr/>
        </p:nvSpPr>
        <p:spPr>
          <a:xfrm>
            <a:off x="4543425" y="4024312"/>
            <a:ext cx="484632" cy="978408"/>
          </a:xfrm>
          <a:prstGeom prst="dow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Tree>
    <p:extLst>
      <p:ext uri="{BB962C8B-B14F-4D97-AF65-F5344CB8AC3E}">
        <p14:creationId xmlns:p14="http://schemas.microsoft.com/office/powerpoint/2010/main" val="314648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Discussion</a:t>
            </a:r>
            <a:endParaRPr lang="en-US" dirty="0"/>
          </a:p>
        </p:txBody>
      </p:sp>
      <p:sp>
        <p:nvSpPr>
          <p:cNvPr id="3" name="Content Placeholder 2"/>
          <p:cNvSpPr>
            <a:spLocks noGrp="1"/>
          </p:cNvSpPr>
          <p:nvPr>
            <p:ph idx="1"/>
          </p:nvPr>
        </p:nvSpPr>
        <p:spPr/>
        <p:txBody>
          <a:bodyPr/>
          <a:lstStyle/>
          <a:p>
            <a:pPr marL="0" indent="0" algn="ctr">
              <a:buNone/>
            </a:pPr>
            <a:r>
              <a:rPr lang="en-US" dirty="0" smtClean="0"/>
              <a:t>CNCS Grantee: AmeriCorps Program HQ</a:t>
            </a:r>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r>
              <a:rPr lang="en-US" b="1" i="1" dirty="0" smtClean="0">
                <a:solidFill>
                  <a:srgbClr val="FF0000"/>
                </a:solidFill>
              </a:rPr>
              <a:t>4 Operating Sites in 4 Cities</a:t>
            </a:r>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r>
              <a:rPr lang="en-US" b="1" i="1" dirty="0" smtClean="0">
                <a:solidFill>
                  <a:srgbClr val="FF0000"/>
                </a:solidFill>
              </a:rPr>
              <a:t>16 Service Sites (4 at each Operating Site)</a:t>
            </a:r>
          </a:p>
          <a:p>
            <a:pPr marL="0" indent="0" algn="ctr">
              <a:buNone/>
            </a:pPr>
            <a:endParaRPr lang="en-US" dirty="0"/>
          </a:p>
          <a:p>
            <a:pPr marL="0" indent="0" algn="ctr">
              <a:buNone/>
            </a:pPr>
            <a:endParaRPr lang="en-US" dirty="0"/>
          </a:p>
        </p:txBody>
      </p:sp>
      <p:sp>
        <p:nvSpPr>
          <p:cNvPr id="6" name="Down Arrow 5"/>
          <p:cNvSpPr/>
          <p:nvPr/>
        </p:nvSpPr>
        <p:spPr>
          <a:xfrm>
            <a:off x="4543425" y="2000250"/>
            <a:ext cx="484632" cy="978408"/>
          </a:xfrm>
          <a:prstGeom prst="dow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Arial"/>
              <a:cs typeface="Arial"/>
            </a:endParaRPr>
          </a:p>
        </p:txBody>
      </p:sp>
      <p:sp>
        <p:nvSpPr>
          <p:cNvPr id="7" name="Down Arrow 6"/>
          <p:cNvSpPr/>
          <p:nvPr/>
        </p:nvSpPr>
        <p:spPr>
          <a:xfrm>
            <a:off x="4543425" y="4024312"/>
            <a:ext cx="484632" cy="978408"/>
          </a:xfrm>
          <a:prstGeom prst="dow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Tree>
    <p:extLst>
      <p:ext uri="{BB962C8B-B14F-4D97-AF65-F5344CB8AC3E}">
        <p14:creationId xmlns:p14="http://schemas.microsoft.com/office/powerpoint/2010/main" val="236778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Management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21007353"/>
              </p:ext>
            </p:extLst>
          </p:nvPr>
        </p:nvGraphicFramePr>
        <p:xfrm>
          <a:off x="1163553" y="1312523"/>
          <a:ext cx="7182778" cy="4173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1622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Sites</a:t>
            </a:r>
            <a:endParaRPr lang="en-US" dirty="0"/>
          </a:p>
        </p:txBody>
      </p:sp>
      <p:sp>
        <p:nvSpPr>
          <p:cNvPr id="3" name="Content Placeholder 2"/>
          <p:cNvSpPr>
            <a:spLocks noGrp="1"/>
          </p:cNvSpPr>
          <p:nvPr>
            <p:ph idx="1"/>
          </p:nvPr>
        </p:nvSpPr>
        <p:spPr>
          <a:xfrm>
            <a:off x="457200" y="1298714"/>
            <a:ext cx="8229600" cy="4255476"/>
          </a:xfrm>
        </p:spPr>
        <p:txBody>
          <a:bodyPr>
            <a:normAutofit fontScale="92500" lnSpcReduction="10000"/>
          </a:bodyPr>
          <a:lstStyle/>
          <a:p>
            <a:r>
              <a:rPr lang="en-US" dirty="0" smtClean="0"/>
              <a:t>Operating sites and service </a:t>
            </a:r>
            <a:r>
              <a:rPr lang="en-US" dirty="0"/>
              <a:t>l</a:t>
            </a:r>
            <a:r>
              <a:rPr lang="en-US" dirty="0" smtClean="0"/>
              <a:t>ocations are key players in AmeriCorps member training, support, and supervision</a:t>
            </a:r>
          </a:p>
          <a:p>
            <a:endParaRPr lang="en-US" dirty="0" smtClean="0"/>
          </a:p>
          <a:p>
            <a:r>
              <a:rPr lang="en-US" dirty="0" smtClean="0"/>
              <a:t>Grantees must create sound site management practices to:</a:t>
            </a:r>
          </a:p>
          <a:p>
            <a:pPr lvl="1"/>
            <a:r>
              <a:rPr lang="en-US" dirty="0" smtClean="0"/>
              <a:t>Prevent any non-compliance issues</a:t>
            </a:r>
          </a:p>
          <a:p>
            <a:pPr lvl="1"/>
            <a:r>
              <a:rPr lang="en-US" dirty="0"/>
              <a:t>D</a:t>
            </a:r>
            <a:r>
              <a:rPr lang="en-US" dirty="0" smtClean="0"/>
              <a:t>etect problems if they occur</a:t>
            </a:r>
          </a:p>
          <a:p>
            <a:pPr lvl="1"/>
            <a:r>
              <a:rPr lang="en-US" dirty="0" smtClean="0"/>
              <a:t>Enforce prompt corrective actions</a:t>
            </a:r>
          </a:p>
          <a:p>
            <a:pPr lvl="1"/>
            <a:endParaRPr lang="en-US" dirty="0" smtClean="0"/>
          </a:p>
          <a:p>
            <a:r>
              <a:rPr lang="en-US" dirty="0" smtClean="0"/>
              <a:t>Best practice for prevention: Site agreements</a:t>
            </a:r>
            <a:endParaRPr lang="en-US" dirty="0"/>
          </a:p>
        </p:txBody>
      </p:sp>
    </p:spTree>
    <p:extLst>
      <p:ext uri="{BB962C8B-B14F-4D97-AF65-F5344CB8AC3E}">
        <p14:creationId xmlns:p14="http://schemas.microsoft.com/office/powerpoint/2010/main" val="361486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Site Agreement</a:t>
            </a:r>
            <a:endParaRPr lang="en-US" dirty="0"/>
          </a:p>
        </p:txBody>
      </p:sp>
      <p:sp>
        <p:nvSpPr>
          <p:cNvPr id="3" name="Content Placeholder 2"/>
          <p:cNvSpPr>
            <a:spLocks noGrp="1"/>
          </p:cNvSpPr>
          <p:nvPr>
            <p:ph idx="1"/>
          </p:nvPr>
        </p:nvSpPr>
        <p:spPr>
          <a:xfrm>
            <a:off x="457200" y="2011094"/>
            <a:ext cx="8229600" cy="5071428"/>
          </a:xfrm>
        </p:spPr>
        <p:txBody>
          <a:bodyPr/>
          <a:lstStyle/>
          <a:p>
            <a:pPr algn="ctr">
              <a:buFont typeface="Wingdings" panose="05000000000000000000" pitchFamily="2" charset="2"/>
              <a:buChar char="ü"/>
            </a:pPr>
            <a:r>
              <a:rPr lang="en-US" dirty="0" smtClean="0"/>
              <a:t>Defines partnership </a:t>
            </a:r>
            <a:r>
              <a:rPr lang="en-US" dirty="0"/>
              <a:t>and service expectations</a:t>
            </a:r>
          </a:p>
          <a:p>
            <a:pPr algn="ctr">
              <a:buFont typeface="Wingdings" panose="05000000000000000000" pitchFamily="2" charset="2"/>
              <a:buChar char="ü"/>
            </a:pPr>
            <a:r>
              <a:rPr lang="en-US" dirty="0" smtClean="0"/>
              <a:t>Delineates responsibilities of each party</a:t>
            </a:r>
          </a:p>
          <a:p>
            <a:pPr algn="ctr">
              <a:buFont typeface="Wingdings" panose="05000000000000000000" pitchFamily="2" charset="2"/>
              <a:buChar char="ü"/>
            </a:pPr>
            <a:r>
              <a:rPr lang="en-US" dirty="0" smtClean="0"/>
              <a:t>Establishes </a:t>
            </a:r>
            <a:r>
              <a:rPr lang="en-US" dirty="0"/>
              <a:t>clear rules</a:t>
            </a:r>
          </a:p>
          <a:p>
            <a:pPr algn="ctr">
              <a:buFont typeface="Wingdings" panose="05000000000000000000" pitchFamily="2" charset="2"/>
              <a:buChar char="ü"/>
            </a:pPr>
            <a:r>
              <a:rPr lang="en-US" dirty="0" smtClean="0"/>
              <a:t>Provides framework for evaluating success</a:t>
            </a:r>
          </a:p>
          <a:p>
            <a:pPr algn="ctr">
              <a:buFont typeface="Wingdings" panose="05000000000000000000" pitchFamily="2" charset="2"/>
              <a:buChar char="ü"/>
            </a:pPr>
            <a:r>
              <a:rPr lang="en-US" dirty="0" smtClean="0"/>
              <a:t>Ensures support system for AmeriCorps members</a:t>
            </a:r>
            <a:endParaRPr lang="en-US" dirty="0"/>
          </a:p>
        </p:txBody>
      </p:sp>
    </p:spTree>
    <p:extLst>
      <p:ext uri="{BB962C8B-B14F-4D97-AF65-F5344CB8AC3E}">
        <p14:creationId xmlns:p14="http://schemas.microsoft.com/office/powerpoint/2010/main" val="181670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Agreement Elements</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593153891"/>
              </p:ext>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106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Agreements:  Things to Consider		</a:t>
            </a:r>
            <a:endParaRPr lang="en-US" dirty="0"/>
          </a:p>
        </p:txBody>
      </p:sp>
      <p:sp>
        <p:nvSpPr>
          <p:cNvPr id="3" name="Content Placeholder 2"/>
          <p:cNvSpPr>
            <a:spLocks noGrp="1"/>
          </p:cNvSpPr>
          <p:nvPr>
            <p:ph idx="1"/>
          </p:nvPr>
        </p:nvSpPr>
        <p:spPr/>
        <p:txBody>
          <a:bodyPr/>
          <a:lstStyle/>
          <a:p>
            <a:endParaRPr lang="en-US" dirty="0" smtClean="0"/>
          </a:p>
          <a:p>
            <a:r>
              <a:rPr lang="en-US" dirty="0" smtClean="0"/>
              <a:t>Clearly define responsibilities for screening member applicants (National Service Criminal History Checks)</a:t>
            </a:r>
          </a:p>
          <a:p>
            <a:r>
              <a:rPr lang="en-US" dirty="0" smtClean="0"/>
              <a:t>Build in consequences for violations of the site agreement</a:t>
            </a:r>
          </a:p>
          <a:p>
            <a:r>
              <a:rPr lang="en-US" dirty="0" smtClean="0"/>
              <a:t>Recognize a site agreement is one piece of a larger site management plan</a:t>
            </a:r>
          </a:p>
          <a:p>
            <a:pPr lvl="1"/>
            <a:endParaRPr lang="en-US" dirty="0" smtClean="0"/>
          </a:p>
          <a:p>
            <a:endParaRPr lang="en-US" dirty="0" smtClean="0"/>
          </a:p>
          <a:p>
            <a:endParaRPr lang="en-US" dirty="0"/>
          </a:p>
        </p:txBody>
      </p:sp>
    </p:spTree>
    <p:extLst>
      <p:ext uri="{BB962C8B-B14F-4D97-AF65-F5344CB8AC3E}">
        <p14:creationId xmlns:p14="http://schemas.microsoft.com/office/powerpoint/2010/main" val="2528284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Management Resources</a:t>
            </a:r>
            <a:endParaRPr lang="en-US" dirty="0"/>
          </a:p>
        </p:txBody>
      </p:sp>
      <p:sp>
        <p:nvSpPr>
          <p:cNvPr id="3" name="Content Placeholder 2"/>
          <p:cNvSpPr>
            <a:spLocks noGrp="1"/>
          </p:cNvSpPr>
          <p:nvPr>
            <p:ph idx="1"/>
          </p:nvPr>
        </p:nvSpPr>
        <p:spPr>
          <a:xfrm>
            <a:off x="231913" y="1391625"/>
            <a:ext cx="8229600" cy="5071428"/>
          </a:xfrm>
        </p:spPr>
        <p:txBody>
          <a:bodyPr/>
          <a:lstStyle/>
          <a:p>
            <a:pPr algn="ctr">
              <a:buFont typeface="Wingdings" panose="05000000000000000000" pitchFamily="2" charset="2"/>
              <a:buChar char="ü"/>
            </a:pPr>
            <a:r>
              <a:rPr lang="en-US" b="1" dirty="0" smtClean="0"/>
              <a:t>Work with your CNCS Program Officer to finalize your site management materials</a:t>
            </a:r>
          </a:p>
          <a:p>
            <a:pPr algn="ctr">
              <a:buFont typeface="Wingdings" panose="05000000000000000000" pitchFamily="2" charset="2"/>
              <a:buChar char="ü"/>
            </a:pPr>
            <a:endParaRPr lang="en-US" b="1" dirty="0" smtClean="0"/>
          </a:p>
          <a:p>
            <a:pPr algn="ctr">
              <a:buFont typeface="Wingdings" panose="05000000000000000000" pitchFamily="2" charset="2"/>
              <a:buChar char="ü"/>
            </a:pPr>
            <a:r>
              <a:rPr lang="en-US" b="1" dirty="0" smtClean="0"/>
              <a:t>Site agreement outline on the National Service Knowledge Network:</a:t>
            </a:r>
          </a:p>
          <a:p>
            <a:pPr marL="0" indent="0" algn="ctr">
              <a:buNone/>
            </a:pPr>
            <a:endParaRPr lang="en-US" b="1" dirty="0"/>
          </a:p>
          <a:p>
            <a:pPr marL="914400" lvl="2" indent="0" algn="ctr">
              <a:buNone/>
            </a:pPr>
            <a:r>
              <a:rPr lang="en-US" sz="2400" dirty="0" smtClean="0">
                <a:hlinkClick r:id="rId3"/>
              </a:rPr>
              <a:t>www.nationalservice.gov/resources/americorps</a:t>
            </a:r>
            <a:r>
              <a:rPr lang="en-US" sz="2400" dirty="0" smtClean="0"/>
              <a:t>  </a:t>
            </a:r>
            <a:endParaRPr lang="en-US" sz="2400" dirty="0"/>
          </a:p>
        </p:txBody>
      </p:sp>
    </p:spTree>
    <p:extLst>
      <p:ext uri="{BB962C8B-B14F-4D97-AF65-F5344CB8AC3E}">
        <p14:creationId xmlns:p14="http://schemas.microsoft.com/office/powerpoint/2010/main" val="217891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10" y="2021958"/>
            <a:ext cx="3318521" cy="2488891"/>
          </a:xfrm>
          <a:prstGeom prst="rect">
            <a:avLst/>
          </a:prstGeom>
        </p:spPr>
      </p:pic>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AmeriCorps State and National</a:t>
            </a:r>
            <a:endParaRPr lang="en-US" dirty="0"/>
          </a:p>
        </p:txBody>
      </p:sp>
      <p:sp>
        <p:nvSpPr>
          <p:cNvPr id="8" name="Title 1"/>
          <p:cNvSpPr txBox="1">
            <a:spLocks/>
          </p:cNvSpPr>
          <p:nvPr/>
        </p:nvSpPr>
        <p:spPr>
          <a:xfrm>
            <a:off x="3788229" y="1595942"/>
            <a:ext cx="5225142" cy="4283898"/>
          </a:xfrm>
          <a:prstGeom prst="rect">
            <a:avLst/>
          </a:prstGeom>
        </p:spPr>
        <p:txBody>
          <a:bodyPr vert="horz" lIns="91440" tIns="45720" rIns="91440" bIns="45720" rtlCol="0" anchor="t">
            <a:noAutofit/>
          </a:bodyPr>
          <a:lstStyle/>
          <a:p>
            <a:pPr lvl="0">
              <a:spcBef>
                <a:spcPct val="0"/>
              </a:spcBef>
            </a:pPr>
            <a:r>
              <a:rPr lang="en-US" sz="2400" b="1" cap="all" dirty="0" smtClean="0">
                <a:solidFill>
                  <a:schemeClr val="accent1"/>
                </a:solidFill>
                <a:latin typeface="Arial"/>
                <a:ea typeface="+mj-ea"/>
                <a:cs typeface="Arial"/>
              </a:rPr>
              <a:t>HEATHER MCDONALD</a:t>
            </a:r>
          </a:p>
          <a:p>
            <a:pPr lvl="0">
              <a:spcBef>
                <a:spcPct val="0"/>
              </a:spcBef>
            </a:pPr>
            <a:r>
              <a:rPr lang="en-US" sz="2400" b="1" cap="all" dirty="0" smtClean="0">
                <a:solidFill>
                  <a:schemeClr val="accent1"/>
                </a:solidFill>
                <a:latin typeface="Arial"/>
                <a:ea typeface="+mj-ea"/>
                <a:cs typeface="Arial"/>
              </a:rPr>
              <a:t>PROGRAM OFFICER</a:t>
            </a:r>
          </a:p>
          <a:p>
            <a:pPr lvl="0">
              <a:spcBef>
                <a:spcPct val="0"/>
              </a:spcBef>
            </a:pPr>
            <a:endParaRPr lang="en-US" sz="1600" b="1" cap="all" dirty="0" smtClean="0">
              <a:solidFill>
                <a:schemeClr val="accent1"/>
              </a:solidFill>
              <a:latin typeface="Arial"/>
              <a:ea typeface="+mj-ea"/>
              <a:cs typeface="Arial"/>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Works with AmeriCorps national and tribal programs and state commissions</a:t>
            </a:r>
            <a:endParaRPr lang="en-US" sz="2000" cap="all" dirty="0" smtClean="0">
              <a:latin typeface="Arial" panose="020B0604020202020204" pitchFamily="34" charset="0"/>
              <a:ea typeface="+mj-ea"/>
              <a:cs typeface="Arial" panose="020B0604020202020204" pitchFamily="34" charset="0"/>
            </a:endParaRP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On CNCS staff since 2009</a:t>
            </a: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Subject Matter Expert in CNCS Healthy Futures and representative for Let’s Move! in Indian County</a:t>
            </a: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Avid concert goer</a:t>
            </a:r>
            <a:endParaRPr lang="en-US" sz="2000" dirty="0">
              <a:latin typeface="Arial" panose="020B0604020202020204" pitchFamily="34" charset="0"/>
              <a:cs typeface="Arial" panose="020B0604020202020204" pitchFamily="34" charset="0"/>
            </a:endParaRPr>
          </a:p>
          <a:p>
            <a:pPr lvl="0">
              <a:lnSpc>
                <a:spcPts val="4380"/>
              </a:lnSpc>
              <a:spcBef>
                <a:spcPct val="0"/>
              </a:spcBef>
            </a:pPr>
            <a:endParaRPr lang="en-US" sz="2400" b="1" cap="all" dirty="0" smtClean="0">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spTree>
    <p:extLst>
      <p:ext uri="{BB962C8B-B14F-4D97-AF65-F5344CB8AC3E}">
        <p14:creationId xmlns:p14="http://schemas.microsoft.com/office/powerpoint/2010/main" val="301053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Welcome!</a:t>
            </a:r>
            <a:br>
              <a:rPr lang="en-US" i="1" dirty="0" smtClean="0"/>
            </a:br>
            <a:r>
              <a:rPr lang="en-US" dirty="0"/>
              <a:t>New AmeriCorps </a:t>
            </a:r>
            <a:r>
              <a:rPr lang="en-US" dirty="0" smtClean="0"/>
              <a:t>Program Development</a:t>
            </a:r>
            <a:endParaRPr lang="en-US" i="1" dirty="0"/>
          </a:p>
        </p:txBody>
      </p:sp>
      <p:sp>
        <p:nvSpPr>
          <p:cNvPr id="3" name="Content Placeholder 2"/>
          <p:cNvSpPr>
            <a:spLocks noGrp="1"/>
          </p:cNvSpPr>
          <p:nvPr>
            <p:ph idx="1"/>
          </p:nvPr>
        </p:nvSpPr>
        <p:spPr>
          <a:xfrm>
            <a:off x="4419600" y="1503249"/>
            <a:ext cx="4267200" cy="4224336"/>
          </a:xfrm>
        </p:spPr>
        <p:txBody>
          <a:bodyPr/>
          <a:lstStyle/>
          <a:p>
            <a:pPr marL="0" indent="0" algn="r">
              <a:buNone/>
            </a:pPr>
            <a:endParaRPr lang="en-US" b="1" i="1" dirty="0"/>
          </a:p>
          <a:p>
            <a:pPr marL="0" indent="0" algn="ctr">
              <a:buNone/>
            </a:pPr>
            <a:r>
              <a:rPr lang="en-US" b="1" i="1" dirty="0" smtClean="0"/>
              <a:t>We’ll get started in just </a:t>
            </a:r>
          </a:p>
          <a:p>
            <a:pPr marL="0" indent="0" algn="ctr">
              <a:buNone/>
            </a:pPr>
            <a:r>
              <a:rPr lang="en-US" b="1" i="1" dirty="0" smtClean="0"/>
              <a:t>a couple of minutes.</a:t>
            </a:r>
          </a:p>
          <a:p>
            <a:pPr marL="0" indent="0" algn="ctr">
              <a:buNone/>
            </a:pPr>
            <a:endParaRPr lang="en-US" b="1" i="1" dirty="0"/>
          </a:p>
          <a:p>
            <a:pPr marL="0" indent="0" algn="ctr">
              <a:buNone/>
            </a:pPr>
            <a:r>
              <a:rPr lang="en-US" b="1" i="1" dirty="0" smtClean="0"/>
              <a:t>Be sure to call in:</a:t>
            </a:r>
          </a:p>
          <a:p>
            <a:pPr marL="0" indent="0" algn="ctr">
              <a:buNone/>
            </a:pPr>
            <a:r>
              <a:rPr lang="en-US" b="1" i="1" dirty="0" smtClean="0"/>
              <a:t>888-906-7802, </a:t>
            </a:r>
          </a:p>
          <a:p>
            <a:pPr marL="0" indent="0" algn="ctr">
              <a:buNone/>
            </a:pPr>
            <a:r>
              <a:rPr lang="en-US" b="1" i="1" dirty="0" smtClean="0"/>
              <a:t>passcode 2828801</a:t>
            </a:r>
          </a:p>
          <a:p>
            <a:pPr marL="0" indent="0" algn="r">
              <a:buNone/>
            </a:pPr>
            <a:endParaRPr lang="en-US" b="1" i="1" dirty="0" smtClean="0"/>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460" y="2050775"/>
            <a:ext cx="3150704" cy="3150704"/>
          </a:xfrm>
          <a:prstGeom prst="rect">
            <a:avLst/>
          </a:prstGeom>
        </p:spPr>
      </p:pic>
    </p:spTree>
    <p:extLst>
      <p:ext uri="{BB962C8B-B14F-4D97-AF65-F5344CB8AC3E}">
        <p14:creationId xmlns:p14="http://schemas.microsoft.com/office/powerpoint/2010/main" val="169445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 Management</a:t>
            </a:r>
            <a:endParaRPr lang="en-US" dirty="0"/>
          </a:p>
        </p:txBody>
      </p:sp>
      <p:sp>
        <p:nvSpPr>
          <p:cNvPr id="5" name="Content Placeholder 4"/>
          <p:cNvSpPr>
            <a:spLocks noGrp="1"/>
          </p:cNvSpPr>
          <p:nvPr>
            <p:ph idx="1"/>
          </p:nvPr>
        </p:nvSpPr>
        <p:spPr>
          <a:xfrm>
            <a:off x="457200" y="1262065"/>
            <a:ext cx="8296382" cy="4635302"/>
          </a:xfrm>
        </p:spPr>
        <p:txBody>
          <a:bodyPr>
            <a:normAutofit/>
          </a:bodyPr>
          <a:lstStyle/>
          <a:p>
            <a:r>
              <a:rPr lang="en-US" dirty="0" smtClean="0"/>
              <a:t>You can find AmeriCorps program requirements for member management here:</a:t>
            </a:r>
          </a:p>
          <a:p>
            <a:pPr marL="0" lvl="1" indent="0" algn="ctr">
              <a:buNone/>
              <a:tabLst/>
            </a:pPr>
            <a:r>
              <a:rPr lang="en-US" dirty="0" smtClean="0">
                <a:hlinkClick r:id="rId3"/>
              </a:rPr>
              <a:t>www.nationalservice.gov/build-your-capacity/grants/managing-americorps-grants</a:t>
            </a:r>
            <a:r>
              <a:rPr lang="en-US" dirty="0" smtClean="0"/>
              <a:t> </a:t>
            </a:r>
          </a:p>
          <a:p>
            <a:pPr marL="0" lvl="1" indent="0" algn="ctr">
              <a:buNone/>
              <a:tabLst/>
            </a:pPr>
            <a:endParaRPr lang="en-US" sz="1000" dirty="0"/>
          </a:p>
          <a:p>
            <a:pPr lvl="1"/>
            <a:r>
              <a:rPr lang="en-US" dirty="0" smtClean="0"/>
              <a:t>AmeriCorps </a:t>
            </a:r>
            <a:r>
              <a:rPr lang="en-US" dirty="0"/>
              <a:t>Regulations (45 CFR)</a:t>
            </a:r>
          </a:p>
          <a:p>
            <a:pPr lvl="1"/>
            <a:r>
              <a:rPr lang="en-US" dirty="0" smtClean="0"/>
              <a:t>Annual Grant Terms and Conditions</a:t>
            </a:r>
          </a:p>
          <a:p>
            <a:pPr lvl="1"/>
            <a:r>
              <a:rPr lang="en-US" dirty="0" smtClean="0"/>
              <a:t>Additional CNCS Guidance</a:t>
            </a:r>
          </a:p>
          <a:p>
            <a:pPr lvl="2"/>
            <a:r>
              <a:rPr lang="en-US" dirty="0" smtClean="0"/>
              <a:t>NOFO</a:t>
            </a:r>
          </a:p>
          <a:p>
            <a:pPr lvl="2"/>
            <a:r>
              <a:rPr lang="en-US" dirty="0" smtClean="0"/>
              <a:t>FAQs</a:t>
            </a:r>
          </a:p>
          <a:p>
            <a:pPr lvl="2"/>
            <a:r>
              <a:rPr lang="en-US" dirty="0" smtClean="0"/>
              <a:t>Criminal History Check Resources</a:t>
            </a:r>
          </a:p>
          <a:p>
            <a:endParaRPr lang="en-US" dirty="0"/>
          </a:p>
        </p:txBody>
      </p:sp>
    </p:spTree>
    <p:extLst>
      <p:ext uri="{BB962C8B-B14F-4D97-AF65-F5344CB8AC3E}">
        <p14:creationId xmlns:p14="http://schemas.microsoft.com/office/powerpoint/2010/main" val="73767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AmeriCorps Grants Page</a:t>
            </a:r>
            <a:endParaRPr lang="en-US" dirty="0"/>
          </a:p>
        </p:txBody>
      </p:sp>
      <p:pic>
        <p:nvPicPr>
          <p:cNvPr id="6" name="Content Placeholder 5"/>
          <p:cNvPicPr>
            <a:picLocks noGrp="1" noChangeAspect="1"/>
          </p:cNvPicPr>
          <p:nvPr>
            <p:ph idx="1"/>
          </p:nvPr>
        </p:nvPicPr>
        <p:blipFill>
          <a:blip r:embed="rId3"/>
          <a:stretch>
            <a:fillRect/>
          </a:stretch>
        </p:blipFill>
        <p:spPr>
          <a:xfrm>
            <a:off x="675465" y="1262063"/>
            <a:ext cx="7793070" cy="4870669"/>
          </a:xfrm>
          <a:prstGeom prst="rect">
            <a:avLst/>
          </a:prstGeom>
        </p:spPr>
      </p:pic>
    </p:spTree>
    <p:extLst>
      <p:ext uri="{BB962C8B-B14F-4D97-AF65-F5344CB8AC3E}">
        <p14:creationId xmlns:p14="http://schemas.microsoft.com/office/powerpoint/2010/main" val="2129395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Cycle of Program Development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27338475"/>
              </p:ext>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484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Member Management Flowchart</a:t>
            </a:r>
            <a:endParaRPr lang="en-US" dirty="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778963147"/>
              </p:ext>
            </p:extLst>
          </p:nvPr>
        </p:nvGraphicFramePr>
        <p:xfrm>
          <a:off x="467473" y="1387011"/>
          <a:ext cx="8296383" cy="46644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951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Member Management Flowchart: </a:t>
            </a:r>
            <a:br>
              <a:rPr lang="en-US" sz="2800" dirty="0" smtClean="0"/>
            </a:br>
            <a:r>
              <a:rPr lang="en-US" sz="2800" dirty="0" smtClean="0"/>
              <a:t>Things to Consider</a:t>
            </a:r>
            <a:endParaRPr lang="en-US" sz="2800" dirty="0"/>
          </a:p>
        </p:txBody>
      </p:sp>
      <p:sp>
        <p:nvSpPr>
          <p:cNvPr id="3" name="Content Placeholder 2"/>
          <p:cNvSpPr>
            <a:spLocks noGrp="1"/>
          </p:cNvSpPr>
          <p:nvPr>
            <p:ph idx="1"/>
          </p:nvPr>
        </p:nvSpPr>
        <p:spPr>
          <a:xfrm>
            <a:off x="457200" y="1363664"/>
            <a:ext cx="8229600" cy="5071428"/>
          </a:xfrm>
        </p:spPr>
        <p:txBody>
          <a:bodyPr/>
          <a:lstStyle/>
          <a:p>
            <a:pPr lvl="0"/>
            <a:r>
              <a:rPr lang="en-US" dirty="0" smtClean="0"/>
              <a:t>Member management planning, systems, and activities should include these considerations:</a:t>
            </a:r>
          </a:p>
          <a:p>
            <a:pPr lvl="1"/>
            <a:r>
              <a:rPr lang="en-US" dirty="0"/>
              <a:t>Prohibited activities </a:t>
            </a:r>
            <a:r>
              <a:rPr lang="en-US" sz="1800" dirty="0" smtClean="0"/>
              <a:t>(See AmeriCorps Regulations)</a:t>
            </a:r>
          </a:p>
          <a:p>
            <a:pPr lvl="1"/>
            <a:r>
              <a:rPr lang="en-US" dirty="0"/>
              <a:t>Criminal history </a:t>
            </a:r>
            <a:r>
              <a:rPr lang="en-US" dirty="0" smtClean="0"/>
              <a:t>checks</a:t>
            </a:r>
            <a:endParaRPr lang="en-US" dirty="0"/>
          </a:p>
          <a:p>
            <a:pPr lvl="1"/>
            <a:r>
              <a:rPr lang="en-US" dirty="0"/>
              <a:t>Member </a:t>
            </a:r>
            <a:r>
              <a:rPr lang="en-US" dirty="0" smtClean="0"/>
              <a:t>grievances </a:t>
            </a:r>
            <a:r>
              <a:rPr lang="en-US" sz="1800" dirty="0" smtClean="0"/>
              <a:t>(See AmeriCorps Regulations)</a:t>
            </a:r>
            <a:endParaRPr lang="en-US" sz="1800" dirty="0"/>
          </a:p>
          <a:p>
            <a:pPr lvl="1"/>
            <a:r>
              <a:rPr lang="en-US" dirty="0"/>
              <a:t>File management</a:t>
            </a:r>
          </a:p>
          <a:p>
            <a:pPr lvl="1"/>
            <a:r>
              <a:rPr lang="en-US" dirty="0" smtClean="0"/>
              <a:t>Disability accommodations</a:t>
            </a:r>
          </a:p>
          <a:p>
            <a:pPr lvl="1"/>
            <a:r>
              <a:rPr lang="en-US" dirty="0" smtClean="0"/>
              <a:t>Member support and experience</a:t>
            </a:r>
          </a:p>
          <a:p>
            <a:pPr lvl="1"/>
            <a:r>
              <a:rPr lang="en-US" dirty="0"/>
              <a:t>Alumni engagement</a:t>
            </a:r>
          </a:p>
          <a:p>
            <a:pPr marL="228600" lvl="1" indent="0">
              <a:buNone/>
            </a:pPr>
            <a:endParaRPr lang="en-US" dirty="0" smtClean="0"/>
          </a:p>
          <a:p>
            <a:endParaRPr lang="en-US" dirty="0"/>
          </a:p>
        </p:txBody>
      </p:sp>
    </p:spTree>
    <p:extLst>
      <p:ext uri="{BB962C8B-B14F-4D97-AF65-F5344CB8AC3E}">
        <p14:creationId xmlns:p14="http://schemas.microsoft.com/office/powerpoint/2010/main" val="2222550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Member Position Development Up Close</a:t>
            </a:r>
            <a:endParaRPr lang="en-US" dirty="0"/>
          </a:p>
        </p:txBody>
      </p:sp>
      <p:graphicFrame>
        <p:nvGraphicFramePr>
          <p:cNvPr id="5" name="Content Placeholder 1"/>
          <p:cNvGraphicFramePr>
            <a:graphicFrameLocks/>
          </p:cNvGraphicFramePr>
          <p:nvPr>
            <p:extLst>
              <p:ext uri="{D42A27DB-BD31-4B8C-83A1-F6EECF244321}">
                <p14:modId xmlns:p14="http://schemas.microsoft.com/office/powerpoint/2010/main" val="3890472360"/>
              </p:ext>
            </p:extLst>
          </p:nvPr>
        </p:nvGraphicFramePr>
        <p:xfrm>
          <a:off x="1405891" y="1508444"/>
          <a:ext cx="7086600" cy="4069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Left Brace 8"/>
          <p:cNvSpPr/>
          <p:nvPr/>
        </p:nvSpPr>
        <p:spPr>
          <a:xfrm>
            <a:off x="3554730" y="1885950"/>
            <a:ext cx="658368" cy="307467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74913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Member Position Description Components</a:t>
            </a:r>
            <a:endParaRPr lang="en-US" dirty="0"/>
          </a:p>
        </p:txBody>
      </p:sp>
      <p:sp>
        <p:nvSpPr>
          <p:cNvPr id="7" name="Content Placeholder 6"/>
          <p:cNvSpPr>
            <a:spLocks noGrp="1"/>
          </p:cNvSpPr>
          <p:nvPr>
            <p:ph sz="half" idx="1"/>
          </p:nvPr>
        </p:nvSpPr>
        <p:spPr/>
        <p:txBody>
          <a:bodyPr>
            <a:normAutofit/>
          </a:bodyPr>
          <a:lstStyle/>
          <a:p>
            <a:pPr lvl="0">
              <a:lnSpc>
                <a:spcPct val="100000"/>
              </a:lnSpc>
            </a:pPr>
            <a:r>
              <a:rPr lang="en-US" sz="2000" b="1" dirty="0" smtClean="0">
                <a:solidFill>
                  <a:schemeClr val="tx1">
                    <a:lumMod val="75000"/>
                    <a:lumOff val="25000"/>
                  </a:schemeClr>
                </a:solidFill>
                <a:latin typeface="Arial" panose="020B0604020202020204" pitchFamily="34" charset="0"/>
                <a:cs typeface="Arial" panose="020B0604020202020204" pitchFamily="34" charset="0"/>
              </a:rPr>
              <a:t>Member name </a:t>
            </a:r>
            <a:endParaRPr lang="en-US" sz="2000" b="1" dirty="0">
              <a:solidFill>
                <a:schemeClr val="tx1">
                  <a:lumMod val="75000"/>
                  <a:lumOff val="25000"/>
                </a:schemeClr>
              </a:solidFill>
              <a:latin typeface="Arial" panose="020B0604020202020204" pitchFamily="34" charset="0"/>
              <a:cs typeface="Arial" panose="020B0604020202020204" pitchFamily="34" charset="0"/>
            </a:endParaRPr>
          </a:p>
          <a:p>
            <a:pPr lvl="0">
              <a:lnSpc>
                <a:spcPct val="100000"/>
              </a:lnSpc>
            </a:pPr>
            <a:r>
              <a:rPr lang="en-US" sz="2000" b="1" dirty="0" smtClean="0">
                <a:solidFill>
                  <a:schemeClr val="tx1">
                    <a:lumMod val="75000"/>
                    <a:lumOff val="25000"/>
                  </a:schemeClr>
                </a:solidFill>
                <a:latin typeface="Arial" panose="020B0604020202020204" pitchFamily="34" charset="0"/>
                <a:cs typeface="Arial" panose="020B0604020202020204" pitchFamily="34" charset="0"/>
              </a:rPr>
              <a:t>Position title</a:t>
            </a:r>
            <a:endParaRPr lang="en-US" sz="2000" b="1"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pPr>
            <a:r>
              <a:rPr lang="en-US" sz="2000" b="1" dirty="0">
                <a:solidFill>
                  <a:schemeClr val="tx1">
                    <a:lumMod val="75000"/>
                    <a:lumOff val="25000"/>
                  </a:schemeClr>
                </a:solidFill>
                <a:latin typeface="Arial" panose="020B0604020202020204" pitchFamily="34" charset="0"/>
                <a:cs typeface="Arial" panose="020B0604020202020204" pitchFamily="34" charset="0"/>
              </a:rPr>
              <a:t>Member tasks and responsibilities (specific)</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Program overview</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Operating site/service location name </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Brief operating site/service location overview</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Member supervisor name</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Days/hours of service*</a:t>
            </a:r>
          </a:p>
          <a:p>
            <a:endParaRPr lang="en-US" dirty="0">
              <a:solidFill>
                <a:schemeClr val="tx1">
                  <a:lumMod val="75000"/>
                  <a:lumOff val="25000"/>
                </a:schemeClr>
              </a:solidFill>
              <a:latin typeface="Arial" panose="020B0604020202020204" pitchFamily="34" charset="0"/>
              <a:cs typeface="Arial" panose="020B0604020202020204" pitchFamily="34" charset="0"/>
            </a:endParaRPr>
          </a:p>
          <a:p>
            <a:endParaRPr lang="en-US" i="1" u="sng" dirty="0"/>
          </a:p>
          <a:p>
            <a:pPr marL="0" indent="0">
              <a:buNone/>
            </a:pPr>
            <a:endParaRPr lang="en-US" dirty="0"/>
          </a:p>
        </p:txBody>
      </p:sp>
      <p:sp>
        <p:nvSpPr>
          <p:cNvPr id="8" name="Content Placeholder 7"/>
          <p:cNvSpPr>
            <a:spLocks noGrp="1"/>
          </p:cNvSpPr>
          <p:nvPr>
            <p:ph sz="half" idx="2"/>
          </p:nvPr>
        </p:nvSpPr>
        <p:spPr/>
        <p:txBody>
          <a:bodyPr>
            <a:normAutofit/>
          </a:bodyPr>
          <a:lstStyle/>
          <a:p>
            <a:pPr>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Position </a:t>
            </a:r>
            <a:r>
              <a:rPr lang="en-US" sz="2000" dirty="0" smtClean="0">
                <a:solidFill>
                  <a:schemeClr val="tx1">
                    <a:lumMod val="75000"/>
                    <a:lumOff val="25000"/>
                  </a:schemeClr>
                </a:solidFill>
                <a:latin typeface="Arial" panose="020B0604020202020204" pitchFamily="34" charset="0"/>
                <a:cs typeface="Arial" panose="020B0604020202020204" pitchFamily="34" charset="0"/>
              </a:rPr>
              <a:t>start/end dates*</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Outcomes/deliverables </a:t>
            </a:r>
          </a:p>
          <a:p>
            <a:pPr lvl="1">
              <a:lnSpc>
                <a:spcPct val="100000"/>
              </a:lnSpc>
            </a:pPr>
            <a:r>
              <a:rPr lang="en-US" dirty="0">
                <a:solidFill>
                  <a:schemeClr val="tx1">
                    <a:lumMod val="75000"/>
                    <a:lumOff val="25000"/>
                  </a:schemeClr>
                </a:solidFill>
                <a:latin typeface="Arial" panose="020B0604020202020204" pitchFamily="34" charset="0"/>
                <a:cs typeface="Arial" panose="020B0604020202020204" pitchFamily="34" charset="0"/>
              </a:rPr>
              <a:t>Tied to </a:t>
            </a:r>
            <a:r>
              <a:rPr lang="en-US" dirty="0" smtClean="0">
                <a:solidFill>
                  <a:schemeClr val="tx1">
                    <a:lumMod val="75000"/>
                    <a:lumOff val="25000"/>
                  </a:schemeClr>
                </a:solidFill>
                <a:latin typeface="Arial" panose="020B0604020202020204" pitchFamily="34" charset="0"/>
                <a:cs typeface="Arial" panose="020B0604020202020204" pitchFamily="34" charset="0"/>
              </a:rPr>
              <a:t>a program’s </a:t>
            </a:r>
            <a:r>
              <a:rPr lang="en-US" dirty="0">
                <a:solidFill>
                  <a:schemeClr val="tx1">
                    <a:lumMod val="75000"/>
                    <a:lumOff val="25000"/>
                  </a:schemeClr>
                </a:solidFill>
                <a:latin typeface="Arial" panose="020B0604020202020204" pitchFamily="34" charset="0"/>
                <a:cs typeface="Arial" panose="020B0604020202020204" pitchFamily="34" charset="0"/>
              </a:rPr>
              <a:t>performance measures</a:t>
            </a:r>
            <a:endParaRPr lang="en-US" b="1" dirty="0">
              <a:solidFill>
                <a:schemeClr val="tx1">
                  <a:lumMod val="75000"/>
                  <a:lumOff val="25000"/>
                </a:schemeClr>
              </a:solidFill>
              <a:latin typeface="Arial" panose="020B0604020202020204" pitchFamily="34" charset="0"/>
              <a:cs typeface="Arial" panose="020B0604020202020204" pitchFamily="34" charset="0"/>
            </a:endParaRP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Member </a:t>
            </a:r>
            <a:r>
              <a:rPr lang="en-US" sz="2000" dirty="0" smtClean="0">
                <a:solidFill>
                  <a:schemeClr val="tx1">
                    <a:lumMod val="75000"/>
                    <a:lumOff val="25000"/>
                  </a:schemeClr>
                </a:solidFill>
                <a:latin typeface="Arial" panose="020B0604020202020204" pitchFamily="34" charset="0"/>
                <a:cs typeface="Arial" panose="020B0604020202020204" pitchFamily="34" charset="0"/>
              </a:rPr>
              <a:t>training to be provided</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Required member </a:t>
            </a:r>
            <a:r>
              <a:rPr lang="en-US" sz="2000" dirty="0" smtClean="0">
                <a:solidFill>
                  <a:schemeClr val="tx1">
                    <a:lumMod val="75000"/>
                    <a:lumOff val="25000"/>
                  </a:schemeClr>
                </a:solidFill>
                <a:latin typeface="Arial" panose="020B0604020202020204" pitchFamily="34" charset="0"/>
                <a:cs typeface="Arial" panose="020B0604020202020204" pitchFamily="34" charset="0"/>
              </a:rPr>
              <a:t>skills and knowledge</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Prohibited activities* </a:t>
            </a:r>
          </a:p>
          <a:p>
            <a:pPr lvl="0">
              <a:lnSpc>
                <a:spcPct val="100000"/>
              </a:lnSpc>
            </a:pPr>
            <a:r>
              <a:rPr lang="en-US" sz="2000" dirty="0">
                <a:solidFill>
                  <a:schemeClr val="tx1">
                    <a:lumMod val="75000"/>
                    <a:lumOff val="25000"/>
                  </a:schemeClr>
                </a:solidFill>
                <a:latin typeface="Arial" panose="020B0604020202020204" pitchFamily="34" charset="0"/>
                <a:cs typeface="Arial" panose="020B0604020202020204" pitchFamily="34" charset="0"/>
              </a:rPr>
              <a:t>Include AmeriCorps and </a:t>
            </a:r>
            <a:r>
              <a:rPr lang="en-US" sz="2000" dirty="0" smtClean="0">
                <a:solidFill>
                  <a:schemeClr val="tx1">
                    <a:lumMod val="75000"/>
                    <a:lumOff val="25000"/>
                  </a:schemeClr>
                </a:solidFill>
                <a:latin typeface="Arial" panose="020B0604020202020204" pitchFamily="34" charset="0"/>
                <a:cs typeface="Arial" panose="020B0604020202020204" pitchFamily="34" charset="0"/>
              </a:rPr>
              <a:t>organization </a:t>
            </a:r>
            <a:r>
              <a:rPr lang="en-US" sz="2000" dirty="0">
                <a:solidFill>
                  <a:schemeClr val="tx1">
                    <a:lumMod val="75000"/>
                    <a:lumOff val="25000"/>
                  </a:schemeClr>
                </a:solidFill>
                <a:latin typeface="Arial" panose="020B0604020202020204" pitchFamily="34" charset="0"/>
                <a:cs typeface="Arial" panose="020B0604020202020204" pitchFamily="34" charset="0"/>
              </a:rPr>
              <a:t>logos</a:t>
            </a:r>
          </a:p>
          <a:p>
            <a:endParaRPr lang="en-US" dirty="0"/>
          </a:p>
        </p:txBody>
      </p:sp>
    </p:spTree>
    <p:extLst>
      <p:ext uri="{BB962C8B-B14F-4D97-AF65-F5344CB8AC3E}">
        <p14:creationId xmlns:p14="http://schemas.microsoft.com/office/powerpoint/2010/main" val="4034521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Resource: Member Position Description eCourse</a:t>
            </a:r>
            <a:endParaRPr lang="en-US" dirty="0"/>
          </a:p>
        </p:txBody>
      </p:sp>
      <p:sp>
        <p:nvSpPr>
          <p:cNvPr id="8" name="Content Placeholder 7"/>
          <p:cNvSpPr>
            <a:spLocks noGrp="1"/>
          </p:cNvSpPr>
          <p:nvPr>
            <p:ph idx="1"/>
          </p:nvPr>
        </p:nvSpPr>
        <p:spPr>
          <a:xfrm>
            <a:off x="457200" y="1577158"/>
            <a:ext cx="8368302" cy="4500081"/>
          </a:xfrm>
        </p:spPr>
        <p:txBody>
          <a:bodyPr>
            <a:normAutofit/>
          </a:bodyPr>
          <a:lstStyle/>
          <a:p>
            <a:r>
              <a:rPr lang="en-US" sz="2400" dirty="0" smtClean="0"/>
              <a:t>Find tips for building and maintaining strong AmeriCorps member position descriptions and examples of different types of descriptions:</a:t>
            </a:r>
          </a:p>
          <a:p>
            <a:pPr marL="0" indent="0">
              <a:buNone/>
            </a:pPr>
            <a:endParaRPr lang="en-US" sz="2400" dirty="0" smtClean="0"/>
          </a:p>
          <a:p>
            <a:pPr marL="0" indent="0" algn="ctr">
              <a:buNone/>
            </a:pPr>
            <a:r>
              <a:rPr lang="en-US" sz="2400" dirty="0" smtClean="0">
                <a:hlinkClick r:id="rId3"/>
              </a:rPr>
              <a:t>www.nationalservice.gov/resources/americorps/member-position-descriptions</a:t>
            </a:r>
            <a:r>
              <a:rPr lang="en-US" sz="2400" dirty="0" smtClean="0"/>
              <a:t> </a:t>
            </a:r>
            <a:endParaRPr lang="en-US" sz="2400" dirty="0"/>
          </a:p>
          <a:p>
            <a:pPr marL="0" indent="0">
              <a:buNone/>
            </a:pPr>
            <a:endParaRPr lang="en-US" sz="2000" dirty="0" smtClean="0"/>
          </a:p>
          <a:p>
            <a:endParaRPr lang="en-US" dirty="0" smtClean="0"/>
          </a:p>
        </p:txBody>
      </p:sp>
    </p:spTree>
    <p:extLst>
      <p:ext uri="{BB962C8B-B14F-4D97-AF65-F5344CB8AC3E}">
        <p14:creationId xmlns:p14="http://schemas.microsoft.com/office/powerpoint/2010/main" val="340826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Member Service Agreement Contents</a:t>
            </a:r>
            <a:endParaRPr lang="en-US" dirty="0"/>
          </a:p>
        </p:txBody>
      </p:sp>
      <p:sp>
        <p:nvSpPr>
          <p:cNvPr id="8" name="Content Placeholder 7"/>
          <p:cNvSpPr>
            <a:spLocks noGrp="1"/>
          </p:cNvSpPr>
          <p:nvPr>
            <p:ph idx="1"/>
          </p:nvPr>
        </p:nvSpPr>
        <p:spPr>
          <a:xfrm>
            <a:off x="457200" y="1325366"/>
            <a:ext cx="8368302" cy="4500081"/>
          </a:xfrm>
        </p:spPr>
        <p:txBody>
          <a:bodyPr>
            <a:normAutofit fontScale="55000" lnSpcReduction="20000"/>
          </a:bodyPr>
          <a:lstStyle/>
          <a:p>
            <a:pPr marL="0" indent="0">
              <a:buNone/>
            </a:pPr>
            <a:r>
              <a:rPr lang="en-US" sz="2900" b="1" i="1" dirty="0" smtClean="0"/>
              <a:t>AmeriCorps Grant Terms and Conditions:</a:t>
            </a:r>
            <a:endParaRPr lang="en-US" sz="2000" dirty="0"/>
          </a:p>
          <a:p>
            <a:r>
              <a:rPr lang="en-US" sz="2500" dirty="0"/>
              <a:t>Member position </a:t>
            </a:r>
            <a:r>
              <a:rPr lang="en-US" sz="2500" dirty="0" smtClean="0"/>
              <a:t>description</a:t>
            </a:r>
            <a:endParaRPr lang="en-US" sz="2500" dirty="0"/>
          </a:p>
          <a:p>
            <a:r>
              <a:rPr lang="en-US" sz="2500" dirty="0" smtClean="0"/>
              <a:t>The </a:t>
            </a:r>
            <a:r>
              <a:rPr lang="en-US" sz="2500" dirty="0"/>
              <a:t>minimum number of service hours (as required by statute) and other requirements (as developed by the recipient) necessary to successfully complete the term of service and to be eligible for the education </a:t>
            </a:r>
            <a:r>
              <a:rPr lang="en-US" sz="2500" dirty="0" smtClean="0"/>
              <a:t>award </a:t>
            </a:r>
            <a:endParaRPr lang="en-US" sz="2500" dirty="0"/>
          </a:p>
          <a:p>
            <a:r>
              <a:rPr lang="en-US" sz="2500" dirty="0" smtClean="0"/>
              <a:t>The </a:t>
            </a:r>
            <a:r>
              <a:rPr lang="en-US" sz="2500" dirty="0"/>
              <a:t>amount of the education award being offered for successful completion of the </a:t>
            </a:r>
            <a:r>
              <a:rPr lang="en-US" sz="2500" dirty="0" smtClean="0"/>
              <a:t>term </a:t>
            </a:r>
            <a:r>
              <a:rPr lang="en-US" sz="2500" dirty="0"/>
              <a:t>of service </a:t>
            </a:r>
            <a:r>
              <a:rPr lang="en-US" sz="2500" dirty="0" smtClean="0"/>
              <a:t>in which the individual is enrolling </a:t>
            </a:r>
          </a:p>
          <a:p>
            <a:r>
              <a:rPr lang="en-US" sz="2500" dirty="0" smtClean="0"/>
              <a:t>Standards of conduct, as developed by the recipient or sub-recipient </a:t>
            </a:r>
          </a:p>
          <a:p>
            <a:r>
              <a:rPr lang="en-US" sz="2500" dirty="0" smtClean="0"/>
              <a:t>The </a:t>
            </a:r>
            <a:r>
              <a:rPr lang="en-US" sz="2500" dirty="0"/>
              <a:t>list of prohibited activities, including those specified in the regulations at 45 CFR § </a:t>
            </a:r>
            <a:r>
              <a:rPr lang="en-US" sz="2500" dirty="0" smtClean="0"/>
              <a:t>2520.65 </a:t>
            </a:r>
            <a:endParaRPr lang="en-US" sz="2500" dirty="0"/>
          </a:p>
          <a:p>
            <a:r>
              <a:rPr lang="en-US" sz="2500" dirty="0" smtClean="0"/>
              <a:t>The </a:t>
            </a:r>
            <a:r>
              <a:rPr lang="en-US" sz="2500" dirty="0"/>
              <a:t>text of 45 CFR §§ 2540.100(e)-(f), which relates to Non-duplication and </a:t>
            </a:r>
            <a:r>
              <a:rPr lang="en-US" sz="2500" dirty="0" smtClean="0"/>
              <a:t>Non-displacement </a:t>
            </a:r>
            <a:endParaRPr lang="en-US" sz="2500" dirty="0"/>
          </a:p>
          <a:p>
            <a:r>
              <a:rPr lang="en-US" sz="2500" dirty="0" smtClean="0"/>
              <a:t>The </a:t>
            </a:r>
            <a:r>
              <a:rPr lang="en-US" sz="2500" dirty="0"/>
              <a:t>text of 45 CFR §§ 2520.40-.45, which relates to fundraising by </a:t>
            </a:r>
            <a:r>
              <a:rPr lang="en-US" sz="2500" dirty="0" smtClean="0"/>
              <a:t>members</a:t>
            </a:r>
            <a:endParaRPr lang="en-US" sz="2500" dirty="0"/>
          </a:p>
          <a:p>
            <a:r>
              <a:rPr lang="en-US" sz="2500" dirty="0" smtClean="0"/>
              <a:t>Requirements </a:t>
            </a:r>
            <a:r>
              <a:rPr lang="en-US" sz="2500" dirty="0"/>
              <a:t>under the Drug-Free Workplace Act (41 U.S.C. § 701 </a:t>
            </a:r>
            <a:r>
              <a:rPr lang="en-US" sz="2500" i="1" dirty="0"/>
              <a:t>et seq</a:t>
            </a:r>
            <a:r>
              <a:rPr lang="en-US" sz="2500" dirty="0" smtClean="0"/>
              <a:t>.) </a:t>
            </a:r>
            <a:endParaRPr lang="en-US" sz="2500" dirty="0"/>
          </a:p>
          <a:p>
            <a:r>
              <a:rPr lang="en-US" sz="2500" dirty="0" smtClean="0"/>
              <a:t>Civil </a:t>
            </a:r>
            <a:r>
              <a:rPr lang="en-US" sz="2500" dirty="0"/>
              <a:t>rights requirements, complaint procedures, and rights of </a:t>
            </a:r>
            <a:r>
              <a:rPr lang="en-US" sz="2500" dirty="0" smtClean="0"/>
              <a:t>beneficiaries </a:t>
            </a:r>
            <a:endParaRPr lang="en-US" sz="2500" dirty="0"/>
          </a:p>
          <a:p>
            <a:r>
              <a:rPr lang="en-US" sz="2500" dirty="0"/>
              <a:t>Suspension and termination </a:t>
            </a:r>
            <a:r>
              <a:rPr lang="en-US" sz="2500" dirty="0" smtClean="0"/>
              <a:t>rules</a:t>
            </a:r>
            <a:endParaRPr lang="en-US" sz="2500" dirty="0"/>
          </a:p>
          <a:p>
            <a:r>
              <a:rPr lang="en-US" sz="2500" dirty="0" smtClean="0"/>
              <a:t>The </a:t>
            </a:r>
            <a:r>
              <a:rPr lang="en-US" sz="2500" dirty="0"/>
              <a:t>specific circumstances under which a member may be released for </a:t>
            </a:r>
            <a:r>
              <a:rPr lang="en-US" sz="2500" dirty="0" smtClean="0"/>
              <a:t>cause </a:t>
            </a:r>
            <a:endParaRPr lang="en-US" sz="2500" dirty="0"/>
          </a:p>
          <a:p>
            <a:r>
              <a:rPr lang="en-US" sz="2500" dirty="0" smtClean="0"/>
              <a:t>Grievance procedures, including but not limited to </a:t>
            </a:r>
            <a:r>
              <a:rPr lang="en-US" sz="2500" dirty="0"/>
              <a:t>45 CFR §§ </a:t>
            </a:r>
            <a:r>
              <a:rPr lang="en-US" sz="2500" dirty="0" smtClean="0"/>
              <a:t>2540.230</a:t>
            </a:r>
            <a:endParaRPr lang="en-US" sz="2500" dirty="0"/>
          </a:p>
          <a:p>
            <a:r>
              <a:rPr lang="en-US" sz="2500" dirty="0" smtClean="0"/>
              <a:t>Other </a:t>
            </a:r>
            <a:r>
              <a:rPr lang="en-US" sz="2500" dirty="0"/>
              <a:t>requirements established by the </a:t>
            </a:r>
            <a:r>
              <a:rPr lang="en-US" sz="2500" dirty="0" smtClean="0"/>
              <a:t>recipient </a:t>
            </a:r>
            <a:endParaRPr lang="en-US" sz="2500" dirty="0"/>
          </a:p>
          <a:p>
            <a:endParaRPr lang="en-US" sz="2000" dirty="0"/>
          </a:p>
          <a:p>
            <a:pPr marL="0" indent="0">
              <a:buNone/>
            </a:pPr>
            <a:endParaRPr lang="en-US" sz="2000" dirty="0" smtClean="0"/>
          </a:p>
          <a:p>
            <a:endParaRPr lang="en-US" dirty="0" smtClean="0"/>
          </a:p>
        </p:txBody>
      </p:sp>
    </p:spTree>
    <p:extLst>
      <p:ext uri="{BB962C8B-B14F-4D97-AF65-F5344CB8AC3E}">
        <p14:creationId xmlns:p14="http://schemas.microsoft.com/office/powerpoint/2010/main" val="378825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 File Contents</a:t>
            </a:r>
            <a:endParaRPr lang="en-US" dirty="0"/>
          </a:p>
        </p:txBody>
      </p:sp>
      <p:sp>
        <p:nvSpPr>
          <p:cNvPr id="5" name="Content Placeholder 4"/>
          <p:cNvSpPr>
            <a:spLocks noGrp="1"/>
          </p:cNvSpPr>
          <p:nvPr>
            <p:ph idx="1"/>
          </p:nvPr>
        </p:nvSpPr>
        <p:spPr>
          <a:xfrm>
            <a:off x="457200" y="1262063"/>
            <a:ext cx="8214189" cy="4532561"/>
          </a:xfrm>
        </p:spPr>
        <p:txBody>
          <a:bodyPr>
            <a:normAutofit/>
          </a:bodyPr>
          <a:lstStyle/>
          <a:p>
            <a:r>
              <a:rPr lang="en-US" dirty="0" smtClean="0"/>
              <a:t>Be sure to include:</a:t>
            </a:r>
            <a:endParaRPr lang="en-US" dirty="0"/>
          </a:p>
          <a:p>
            <a:pPr lvl="1">
              <a:buFont typeface="Wingdings" panose="05000000000000000000" pitchFamily="2" charset="2"/>
              <a:buChar char="Ø"/>
            </a:pPr>
            <a:r>
              <a:rPr lang="en-US" dirty="0" smtClean="0"/>
              <a:t>Full member application and screening materials</a:t>
            </a:r>
          </a:p>
          <a:p>
            <a:pPr lvl="1">
              <a:buFont typeface="Wingdings" panose="05000000000000000000" pitchFamily="2" charset="2"/>
              <a:buChar char="Ø"/>
            </a:pPr>
            <a:r>
              <a:rPr lang="en-US" dirty="0" smtClean="0"/>
              <a:t>Verification of eligibility to serve</a:t>
            </a:r>
          </a:p>
          <a:p>
            <a:pPr lvl="1">
              <a:buFont typeface="Wingdings" panose="05000000000000000000" pitchFamily="2" charset="2"/>
              <a:buChar char="Ø"/>
            </a:pPr>
            <a:r>
              <a:rPr lang="en-US" dirty="0" smtClean="0"/>
              <a:t>Completion of all National Service Criminal History Check required steps (note July 21 presentation)</a:t>
            </a:r>
          </a:p>
          <a:p>
            <a:pPr lvl="1">
              <a:buFont typeface="Wingdings" panose="05000000000000000000" pitchFamily="2" charset="2"/>
              <a:buChar char="Ø"/>
            </a:pPr>
            <a:r>
              <a:rPr lang="en-US" dirty="0" smtClean="0"/>
              <a:t>All other documentation required in Grant Terms and Conditions, AmeriCorps Regulations, etc.</a:t>
            </a:r>
            <a:endParaRPr lang="en-US" dirty="0"/>
          </a:p>
          <a:p>
            <a:pPr marL="0" indent="0">
              <a:buNone/>
            </a:pPr>
            <a:endParaRPr lang="en-US" sz="1000" dirty="0" smtClean="0"/>
          </a:p>
          <a:p>
            <a:r>
              <a:rPr lang="en-US" dirty="0" smtClean="0"/>
              <a:t>Develop a member file checklist</a:t>
            </a:r>
            <a:endParaRPr lang="en-US" dirty="0"/>
          </a:p>
        </p:txBody>
      </p:sp>
    </p:spTree>
    <p:extLst>
      <p:ext uri="{BB962C8B-B14F-4D97-AF65-F5344CB8AC3E}">
        <p14:creationId xmlns:p14="http://schemas.microsoft.com/office/powerpoint/2010/main" val="299212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Check</a:t>
            </a:r>
            <a:endParaRPr lang="en-US" dirty="0"/>
          </a:p>
        </p:txBody>
      </p:sp>
      <p:sp>
        <p:nvSpPr>
          <p:cNvPr id="3" name="Content Placeholder 2"/>
          <p:cNvSpPr>
            <a:spLocks noGrp="1"/>
          </p:cNvSpPr>
          <p:nvPr>
            <p:ph idx="1"/>
          </p:nvPr>
        </p:nvSpPr>
        <p:spPr/>
        <p:txBody>
          <a:bodyPr>
            <a:normAutofit/>
          </a:bodyPr>
          <a:lstStyle/>
          <a:p>
            <a:pPr>
              <a:buClr>
                <a:srgbClr val="5C8D3E"/>
              </a:buClr>
            </a:pPr>
            <a:endParaRPr lang="en-US" altLang="en-US" sz="1800" dirty="0" smtClean="0"/>
          </a:p>
          <a:p>
            <a:pPr marL="0" indent="0">
              <a:buClr>
                <a:srgbClr val="5C8D3E"/>
              </a:buClr>
              <a:buNone/>
            </a:pPr>
            <a:r>
              <a:rPr lang="en-US" altLang="en-US" sz="1800" dirty="0" smtClean="0"/>
              <a:t>ON THE PHONE:</a:t>
            </a:r>
          </a:p>
          <a:p>
            <a:pPr marL="0" indent="0">
              <a:buClr>
                <a:srgbClr val="5C8D3E"/>
              </a:buClr>
              <a:buNone/>
            </a:pPr>
            <a:r>
              <a:rPr lang="en-US" altLang="en-US" sz="1800" dirty="0" smtClean="0"/>
              <a:t>The phone lines will be opened for Q&amp;A after the presenter remarks.</a:t>
            </a:r>
          </a:p>
          <a:p>
            <a:pPr marL="0" indent="0">
              <a:buClr>
                <a:srgbClr val="5C8D3E"/>
              </a:buClr>
              <a:buNone/>
            </a:pPr>
            <a:endParaRPr lang="en-US" altLang="en-US" sz="1800" dirty="0" smtClean="0"/>
          </a:p>
          <a:p>
            <a:pPr marL="0" indent="0">
              <a:buClr>
                <a:srgbClr val="5C8D3E"/>
              </a:buClr>
              <a:buNone/>
            </a:pPr>
            <a:r>
              <a:rPr lang="en-US" altLang="en-US" sz="1800" dirty="0" smtClean="0"/>
              <a:t>ON SKYPE:</a:t>
            </a:r>
            <a:endParaRPr lang="en-US" altLang="en-US" sz="1800" dirty="0"/>
          </a:p>
          <a:p>
            <a:pPr marL="0" indent="0">
              <a:buClr>
                <a:srgbClr val="5C8D3E"/>
              </a:buClr>
              <a:buNone/>
            </a:pPr>
            <a:r>
              <a:rPr lang="en-US" altLang="en-US" sz="1800" dirty="0" smtClean="0"/>
              <a:t>Use </a:t>
            </a:r>
            <a:r>
              <a:rPr lang="en-US" altLang="en-US" sz="1800" dirty="0"/>
              <a:t>the </a:t>
            </a:r>
            <a:r>
              <a:rPr lang="en-US" altLang="en-US" sz="1800" dirty="0" smtClean="0"/>
              <a:t>dialogue box on the left side of your screen to provide input or ask </a:t>
            </a:r>
            <a:r>
              <a:rPr lang="en-US" altLang="en-US" sz="1800" dirty="0"/>
              <a:t>a </a:t>
            </a:r>
            <a:r>
              <a:rPr lang="en-US" altLang="en-US" sz="1800" dirty="0" smtClean="0"/>
              <a:t>question </a:t>
            </a:r>
            <a:r>
              <a:rPr lang="en-US" altLang="en-US" sz="1800" dirty="0"/>
              <a:t>at any time during the presentation.  </a:t>
            </a:r>
            <a:endParaRPr lang="en-US" altLang="en-US" sz="1800" dirty="0" smtClean="0"/>
          </a:p>
          <a:p>
            <a:pPr marL="0" indent="0">
              <a:buNone/>
            </a:pPr>
            <a:endParaRPr lang="en-US" sz="1800" dirty="0" smtClean="0"/>
          </a:p>
          <a:p>
            <a:pPr marL="0" indent="0">
              <a:buNone/>
            </a:pPr>
            <a:r>
              <a:rPr lang="en-US" sz="1800" dirty="0" smtClean="0"/>
              <a:t>REPLAY:</a:t>
            </a:r>
          </a:p>
          <a:p>
            <a:pPr marL="0" indent="0">
              <a:buNone/>
            </a:pPr>
            <a:r>
              <a:rPr lang="en-US" sz="1800" dirty="0" smtClean="0"/>
              <a:t>Today’s presentation will be posted on the National Service Knowledge Network: </a:t>
            </a:r>
            <a:r>
              <a:rPr lang="en-US" sz="1800" dirty="0" smtClean="0">
                <a:hlinkClick r:id="rId3"/>
              </a:rPr>
              <a:t>www.nationalservice.gov/resources</a:t>
            </a:r>
            <a:r>
              <a:rPr lang="en-US" sz="1800" dirty="0" smtClean="0"/>
              <a:t> </a:t>
            </a:r>
          </a:p>
        </p:txBody>
      </p:sp>
    </p:spTree>
    <p:extLst>
      <p:ext uri="{BB962C8B-B14F-4D97-AF65-F5344CB8AC3E}">
        <p14:creationId xmlns:p14="http://schemas.microsoft.com/office/powerpoint/2010/main" val="221089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 Management Resources	</a:t>
            </a:r>
            <a:endParaRPr lang="en-US" dirty="0"/>
          </a:p>
        </p:txBody>
      </p:sp>
      <p:sp>
        <p:nvSpPr>
          <p:cNvPr id="3" name="Content Placeholder 2"/>
          <p:cNvSpPr>
            <a:spLocks noGrp="1"/>
          </p:cNvSpPr>
          <p:nvPr>
            <p:ph idx="1"/>
          </p:nvPr>
        </p:nvSpPr>
        <p:spPr>
          <a:xfrm>
            <a:off x="457200" y="1425349"/>
            <a:ext cx="8229600" cy="5071428"/>
          </a:xfrm>
        </p:spPr>
        <p:txBody>
          <a:bodyPr>
            <a:normAutofit/>
          </a:bodyPr>
          <a:lstStyle/>
          <a:p>
            <a:pPr algn="ctr">
              <a:buFont typeface="Wingdings" panose="05000000000000000000" pitchFamily="2" charset="2"/>
              <a:buChar char="ü"/>
            </a:pPr>
            <a:r>
              <a:rPr lang="en-US" sz="2000" dirty="0"/>
              <a:t>Work with your CNCS Program Officer </a:t>
            </a:r>
            <a:endParaRPr lang="en-US" sz="2000" dirty="0" smtClean="0"/>
          </a:p>
          <a:p>
            <a:pPr marL="0" indent="0" algn="ctr">
              <a:buNone/>
            </a:pPr>
            <a:r>
              <a:rPr lang="en-US" sz="2000" dirty="0" smtClean="0"/>
              <a:t>to </a:t>
            </a:r>
            <a:r>
              <a:rPr lang="en-US" sz="2000" dirty="0"/>
              <a:t>discuss and finalize materials</a:t>
            </a:r>
          </a:p>
          <a:p>
            <a:pPr algn="ctr">
              <a:buFont typeface="Wingdings" panose="05000000000000000000" pitchFamily="2" charset="2"/>
              <a:buChar char="ü"/>
            </a:pPr>
            <a:r>
              <a:rPr lang="en-US" sz="2000" dirty="0"/>
              <a:t>Get to know your AmeriCorps grantee colleagues</a:t>
            </a:r>
          </a:p>
          <a:p>
            <a:pPr marL="228600" lvl="1" algn="ctr">
              <a:buFont typeface="Wingdings" panose="05000000000000000000" pitchFamily="2" charset="2"/>
              <a:buChar char="ü"/>
              <a:tabLst/>
            </a:pPr>
            <a:r>
              <a:rPr lang="en-US" sz="2000" dirty="0"/>
              <a:t>Bookmark the Managing AmeriCorps Grants </a:t>
            </a:r>
            <a:r>
              <a:rPr lang="en-US" sz="2000" dirty="0" smtClean="0"/>
              <a:t>page </a:t>
            </a:r>
            <a:r>
              <a:rPr lang="en-US" sz="2000" dirty="0"/>
              <a:t>for easy reference: </a:t>
            </a:r>
            <a:endParaRPr lang="en-US" sz="2000" dirty="0" smtClean="0"/>
          </a:p>
          <a:p>
            <a:pPr marL="0" lvl="1" indent="0" algn="ctr">
              <a:buNone/>
              <a:tabLst/>
            </a:pPr>
            <a:r>
              <a:rPr lang="en-US" sz="2000" dirty="0" smtClean="0">
                <a:hlinkClick r:id="rId3"/>
              </a:rPr>
              <a:t>www.nationalservice.gov/build-your-capacity/grants/managing-americorps-grants</a:t>
            </a:r>
            <a:r>
              <a:rPr lang="en-US" sz="2000" dirty="0" smtClean="0"/>
              <a:t> </a:t>
            </a:r>
            <a:endParaRPr lang="en-US" sz="2000" dirty="0"/>
          </a:p>
          <a:p>
            <a:pPr algn="ctr">
              <a:buFont typeface="Wingdings" panose="05000000000000000000" pitchFamily="2" charset="2"/>
              <a:buChar char="ü"/>
            </a:pPr>
            <a:r>
              <a:rPr lang="en-US" sz="2000" dirty="0"/>
              <a:t>Check out examples of position descriptions, service agreements, and member file checklists on the Knowledge Network: </a:t>
            </a:r>
            <a:r>
              <a:rPr lang="en-US" sz="2000" dirty="0" smtClean="0">
                <a:hlinkClick r:id="rId4"/>
              </a:rPr>
              <a:t>www.nationalservice.gov/resources/americorps</a:t>
            </a:r>
            <a:endParaRPr lang="en-US" sz="2000" dirty="0" smtClean="0"/>
          </a:p>
          <a:p>
            <a:pPr marL="0" indent="0" algn="ctr">
              <a:buNone/>
            </a:pPr>
            <a:r>
              <a:rPr lang="en-US" sz="2000" dirty="0" smtClean="0"/>
              <a:t> </a:t>
            </a:r>
            <a:endParaRPr lang="en-US" sz="2000" dirty="0"/>
          </a:p>
        </p:txBody>
      </p:sp>
    </p:spTree>
    <p:extLst>
      <p:ext uri="{BB962C8B-B14F-4D97-AF65-F5344CB8AC3E}">
        <p14:creationId xmlns:p14="http://schemas.microsoft.com/office/powerpoint/2010/main" val="1206607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a:p>
          <a:p>
            <a:r>
              <a:rPr lang="en-US" sz="2400" dirty="0" smtClean="0"/>
              <a:t>What questions do you have?</a:t>
            </a:r>
          </a:p>
          <a:p>
            <a:pPr marL="0" indent="0">
              <a:buNone/>
            </a:pPr>
            <a:endParaRPr lang="en-US" sz="2400" dirty="0"/>
          </a:p>
        </p:txBody>
      </p:sp>
    </p:spTree>
    <p:extLst>
      <p:ext uri="{BB962C8B-B14F-4D97-AF65-F5344CB8AC3E}">
        <p14:creationId xmlns:p14="http://schemas.microsoft.com/office/powerpoint/2010/main" val="325379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Office of Grants Management</a:t>
            </a:r>
            <a:endParaRPr lang="en-US" dirty="0"/>
          </a:p>
        </p:txBody>
      </p:sp>
      <p:sp>
        <p:nvSpPr>
          <p:cNvPr id="8" name="Title 1"/>
          <p:cNvSpPr txBox="1">
            <a:spLocks/>
          </p:cNvSpPr>
          <p:nvPr/>
        </p:nvSpPr>
        <p:spPr>
          <a:xfrm>
            <a:off x="3280320" y="2107767"/>
            <a:ext cx="5050907" cy="4283898"/>
          </a:xfrm>
          <a:prstGeom prst="rect">
            <a:avLst/>
          </a:prstGeom>
        </p:spPr>
        <p:txBody>
          <a:bodyPr vert="horz" lIns="91440" tIns="45720" rIns="91440" bIns="45720" rtlCol="0" anchor="t">
            <a:noAutofit/>
          </a:bodyPr>
          <a:lstStyle/>
          <a:p>
            <a:pPr lvl="0">
              <a:spcBef>
                <a:spcPct val="0"/>
              </a:spcBef>
            </a:pPr>
            <a:r>
              <a:rPr lang="en-US" sz="1600" b="1" cap="all" dirty="0" smtClean="0">
                <a:solidFill>
                  <a:schemeClr val="accent1"/>
                </a:solidFill>
                <a:latin typeface="Arial"/>
                <a:ea typeface="+mj-ea"/>
                <a:cs typeface="Arial"/>
              </a:rPr>
              <a:t>Bonnie janicki,  Senior Grants Officer</a:t>
            </a:r>
          </a:p>
          <a:p>
            <a:pPr lvl="0">
              <a:spcBef>
                <a:spcPct val="0"/>
              </a:spcBef>
            </a:pPr>
            <a:endParaRPr lang="en-US" sz="1600" b="1" cap="all" dirty="0" smtClean="0">
              <a:solidFill>
                <a:schemeClr val="accent1"/>
              </a:solidFill>
              <a:latin typeface="Arial"/>
              <a:ea typeface="+mj-ea"/>
              <a:cs typeface="Arial"/>
            </a:endParaRPr>
          </a:p>
          <a:p>
            <a:r>
              <a:rPr lang="en-US" sz="1400" dirty="0">
                <a:latin typeface="Arial" panose="020B0604020202020204" pitchFamily="34" charset="0"/>
                <a:cs typeface="Arial" panose="020B0604020202020204" pitchFamily="34" charset="0"/>
              </a:rPr>
              <a:t>Bonnie Janicki is a Senior Grants Officer for Grant Operations at the Corporation for National &amp; Community Service, Office of Grants Management.  Currently she manages a team of grants officers responsible for the day to day grants management of a diverse portfolio of programs that includes AmeriCorps State and National, Social Innovation Funds, Martin Luther King and many others.  Bonnie began her federal service with the Corporation in 1994 and continues to enjoy her work.</a:t>
            </a:r>
          </a:p>
          <a:p>
            <a:endParaRPr lang="en-US" sz="1000" b="1" dirty="0" smtClean="0">
              <a:latin typeface="Arial" panose="020B0604020202020204" pitchFamily="34" charset="0"/>
              <a:cs typeface="Arial" panose="020B0604020202020204" pitchFamily="34" charset="0"/>
            </a:endParaRPr>
          </a:p>
          <a:p>
            <a:r>
              <a:rPr lang="en-US" sz="2400" dirty="0"/>
              <a:t> </a:t>
            </a:r>
          </a:p>
          <a:p>
            <a:pPr lvl="0">
              <a:lnSpc>
                <a:spcPts val="4380"/>
              </a:lnSpc>
              <a:spcBef>
                <a:spcPct val="0"/>
              </a:spcBef>
            </a:pPr>
            <a:endParaRPr lang="en-US" sz="2400" b="1" cap="all" dirty="0" smtClean="0">
              <a:solidFill>
                <a:schemeClr val="accent1"/>
              </a:solidFill>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713" y="2239160"/>
            <a:ext cx="1507917" cy="2010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603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3358662" y="2470320"/>
            <a:ext cx="2901462" cy="2403475"/>
          </a:xfrm>
        </p:spPr>
        <p:txBody>
          <a:bodyPr/>
          <a:lstStyle/>
          <a:p>
            <a:pPr marL="0" indent="0" eaLnBrk="1" hangingPunct="1">
              <a:buFont typeface="Wingdings" panose="05000000000000000000" pitchFamily="2" charset="2"/>
              <a:buNone/>
            </a:pPr>
            <a:r>
              <a:rPr lang="en-US" altLang="en-US" sz="5400" dirty="0" smtClean="0">
                <a:solidFill>
                  <a:srgbClr val="095BAB"/>
                </a:solidFill>
              </a:rPr>
              <a:t>Review</a:t>
            </a:r>
          </a:p>
          <a:p>
            <a:pPr lvl="1" eaLnBrk="1" hangingPunct="1">
              <a:buFont typeface="Wingdings" panose="05000000000000000000" pitchFamily="2" charset="2"/>
              <a:buNone/>
            </a:pPr>
            <a:endParaRPr lang="en-US" altLang="en-US" dirty="0" smtClean="0"/>
          </a:p>
        </p:txBody>
      </p:sp>
      <p:sp>
        <p:nvSpPr>
          <p:cNvPr id="6" name="Title 1"/>
          <p:cNvSpPr>
            <a:spLocks noGrp="1"/>
          </p:cNvSpPr>
          <p:nvPr>
            <p:ph type="title"/>
          </p:nvPr>
        </p:nvSpPr>
        <p:spPr/>
        <p:txBody>
          <a:bodyPr>
            <a:normAutofit fontScale="90000"/>
          </a:bodyPr>
          <a:lstStyle/>
          <a:p>
            <a:r>
              <a:rPr lang="en-US" dirty="0" smtClean="0"/>
              <a:t>AmeriCorps Program</a:t>
            </a:r>
            <a:br>
              <a:rPr lang="en-US" dirty="0" smtClean="0"/>
            </a:br>
            <a:r>
              <a:rPr lang="en-US" dirty="0" smtClean="0"/>
              <a:t>Grants Management Systems</a:t>
            </a:r>
            <a:endParaRPr lang="en-US" dirty="0"/>
          </a:p>
        </p:txBody>
      </p:sp>
    </p:spTree>
    <p:extLst>
      <p:ext uri="{BB962C8B-B14F-4D97-AF65-F5344CB8AC3E}">
        <p14:creationId xmlns:p14="http://schemas.microsoft.com/office/powerpoint/2010/main" val="3404598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4"/>
          <p:cNvSpPr>
            <a:spLocks noGrp="1" noChangeArrowheads="1"/>
          </p:cNvSpPr>
          <p:nvPr>
            <p:ph type="body" idx="4294967295"/>
          </p:nvPr>
        </p:nvSpPr>
        <p:spPr>
          <a:xfrm>
            <a:off x="457200" y="2286000"/>
            <a:ext cx="8229600" cy="2514600"/>
          </a:xfrm>
        </p:spPr>
        <p:txBody>
          <a:bodyPr/>
          <a:lstStyle/>
          <a:p>
            <a:pPr marL="457200" indent="-457200" eaLnBrk="1" hangingPunct="1">
              <a:lnSpc>
                <a:spcPct val="90000"/>
              </a:lnSpc>
            </a:pPr>
            <a:r>
              <a:rPr lang="en-US" altLang="en-US" sz="2400" dirty="0" smtClean="0"/>
              <a:t>Are </a:t>
            </a:r>
            <a:r>
              <a:rPr lang="en-US" altLang="en-US" sz="2400" u="sng" dirty="0" smtClean="0"/>
              <a:t>issued by CNCS</a:t>
            </a:r>
            <a:r>
              <a:rPr lang="en-US" altLang="en-US" sz="2400" dirty="0" smtClean="0"/>
              <a:t> with the Notice of Grant Award</a:t>
            </a:r>
          </a:p>
          <a:p>
            <a:pPr marL="457200" indent="-457200" eaLnBrk="1" hangingPunct="1">
              <a:lnSpc>
                <a:spcPct val="90000"/>
              </a:lnSpc>
            </a:pPr>
            <a:r>
              <a:rPr lang="en-US" altLang="en-US" sz="2400" dirty="0" smtClean="0"/>
              <a:t>Are the </a:t>
            </a:r>
            <a:r>
              <a:rPr lang="en-US" altLang="en-US" sz="2400" u="sng" dirty="0" smtClean="0"/>
              <a:t>guiding principles</a:t>
            </a:r>
            <a:r>
              <a:rPr lang="en-US" altLang="en-US" sz="2400" dirty="0" smtClean="0"/>
              <a:t> for CNCS-funded grants and cooperative agreements</a:t>
            </a:r>
          </a:p>
          <a:p>
            <a:pPr marL="457200" indent="-457200" eaLnBrk="1" hangingPunct="1">
              <a:lnSpc>
                <a:spcPct val="90000"/>
              </a:lnSpc>
            </a:pPr>
            <a:r>
              <a:rPr lang="en-US" altLang="en-US" sz="2400" dirty="0" smtClean="0"/>
              <a:t>Contain </a:t>
            </a:r>
            <a:r>
              <a:rPr lang="en-US" altLang="en-US" sz="2400" u="sng" dirty="0" smtClean="0"/>
              <a:t>program and financial</a:t>
            </a:r>
            <a:r>
              <a:rPr lang="en-US" altLang="en-US" sz="2400" dirty="0" smtClean="0"/>
              <a:t> guidelines</a:t>
            </a:r>
          </a:p>
          <a:p>
            <a:pPr marL="457200" indent="-457200" eaLnBrk="1" hangingPunct="1">
              <a:lnSpc>
                <a:spcPct val="90000"/>
              </a:lnSpc>
            </a:pPr>
            <a:r>
              <a:rPr lang="en-US" altLang="en-US" sz="2400" dirty="0" smtClean="0"/>
              <a:t>Are binding on the </a:t>
            </a:r>
            <a:r>
              <a:rPr lang="en-US" altLang="en-US" sz="2400" u="sng" dirty="0" smtClean="0"/>
              <a:t>grantee and subgrantee</a:t>
            </a:r>
            <a:r>
              <a:rPr lang="en-US" altLang="en-US" sz="2400" dirty="0" smtClean="0"/>
              <a:t> in the same manner</a:t>
            </a:r>
          </a:p>
        </p:txBody>
      </p:sp>
      <p:sp>
        <p:nvSpPr>
          <p:cNvPr id="31748" name="AutoShape 3"/>
          <p:cNvSpPr>
            <a:spLocks noChangeArrowheads="1"/>
          </p:cNvSpPr>
          <p:nvPr/>
        </p:nvSpPr>
        <p:spPr bwMode="auto">
          <a:xfrm rot="10800000">
            <a:off x="1752600" y="584200"/>
            <a:ext cx="5448300" cy="1473200"/>
          </a:xfrm>
          <a:prstGeom prst="upArrowCallout">
            <a:avLst>
              <a:gd name="adj1" fmla="val 124166"/>
              <a:gd name="adj2" fmla="val 124166"/>
              <a:gd name="adj3" fmla="val 16667"/>
              <a:gd name="adj4" fmla="val 66667"/>
            </a:avLst>
          </a:prstGeom>
          <a:solidFill>
            <a:srgbClr val="BBDDF7"/>
          </a:solidFill>
          <a:ln w="9525">
            <a:solidFill>
              <a:srgbClr val="003366"/>
            </a:solidFill>
            <a:miter lim="800000"/>
            <a:headEnd/>
            <a:tailEnd/>
          </a:ln>
        </p:spPr>
        <p:txBody>
          <a:bodyPr rot="10800000" wrap="none" lIns="82457" tIns="41229" rIns="82457" bIns="41229" anchor="ctr"/>
          <a:lstStyle>
            <a:lvl1pPr defTabSz="825500">
              <a:defRPr>
                <a:solidFill>
                  <a:schemeClr val="tx1"/>
                </a:solidFill>
                <a:latin typeface="Arial" panose="020B0604020202020204" pitchFamily="34" charset="0"/>
              </a:defRPr>
            </a:lvl1pPr>
            <a:lvl2pPr marL="742950" indent="-285750" defTabSz="825500">
              <a:defRPr>
                <a:solidFill>
                  <a:schemeClr val="tx1"/>
                </a:solidFill>
                <a:latin typeface="Arial" panose="020B0604020202020204" pitchFamily="34" charset="0"/>
              </a:defRPr>
            </a:lvl2pPr>
            <a:lvl3pPr marL="1143000" indent="-228600" defTabSz="825500">
              <a:defRPr>
                <a:solidFill>
                  <a:schemeClr val="tx1"/>
                </a:solidFill>
                <a:latin typeface="Arial" panose="020B0604020202020204" pitchFamily="34" charset="0"/>
              </a:defRPr>
            </a:lvl3pPr>
            <a:lvl4pPr marL="1600200" indent="-228600" defTabSz="825500">
              <a:defRPr>
                <a:solidFill>
                  <a:schemeClr val="tx1"/>
                </a:solidFill>
                <a:latin typeface="Arial" panose="020B0604020202020204" pitchFamily="34" charset="0"/>
              </a:defRPr>
            </a:lvl4pPr>
            <a:lvl5pPr marL="2057400" indent="-228600" defTabSz="825500">
              <a:defRPr>
                <a:solidFill>
                  <a:schemeClr val="tx1"/>
                </a:solidFill>
                <a:latin typeface="Arial" panose="020B0604020202020204" pitchFamily="34" charset="0"/>
              </a:defRPr>
            </a:lvl5pPr>
            <a:lvl6pPr marL="2514600" indent="-228600" defTabSz="825500" eaLnBrk="0" fontAlgn="base" hangingPunct="0">
              <a:spcBef>
                <a:spcPct val="0"/>
              </a:spcBef>
              <a:spcAft>
                <a:spcPct val="0"/>
              </a:spcAft>
              <a:defRPr>
                <a:solidFill>
                  <a:schemeClr val="tx1"/>
                </a:solidFill>
                <a:latin typeface="Arial" panose="020B0604020202020204" pitchFamily="34" charset="0"/>
              </a:defRPr>
            </a:lvl6pPr>
            <a:lvl7pPr marL="2971800" indent="-228600" defTabSz="825500" eaLnBrk="0" fontAlgn="base" hangingPunct="0">
              <a:spcBef>
                <a:spcPct val="0"/>
              </a:spcBef>
              <a:spcAft>
                <a:spcPct val="0"/>
              </a:spcAft>
              <a:defRPr>
                <a:solidFill>
                  <a:schemeClr val="tx1"/>
                </a:solidFill>
                <a:latin typeface="Arial" panose="020B0604020202020204" pitchFamily="34" charset="0"/>
              </a:defRPr>
            </a:lvl7pPr>
            <a:lvl8pPr marL="3429000" indent="-228600" defTabSz="825500" eaLnBrk="0" fontAlgn="base" hangingPunct="0">
              <a:spcBef>
                <a:spcPct val="0"/>
              </a:spcBef>
              <a:spcAft>
                <a:spcPct val="0"/>
              </a:spcAft>
              <a:defRPr>
                <a:solidFill>
                  <a:schemeClr val="tx1"/>
                </a:solidFill>
                <a:latin typeface="Arial" panose="020B0604020202020204" pitchFamily="34" charset="0"/>
              </a:defRPr>
            </a:lvl8pPr>
            <a:lvl9pPr marL="3886200" indent="-228600" defTabSz="8255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300" b="1" dirty="0">
              <a:latin typeface="Arial Unicode MS" panose="020B0604020202020204" pitchFamily="34" charset="-128"/>
            </a:endParaRPr>
          </a:p>
        </p:txBody>
      </p:sp>
      <p:sp>
        <p:nvSpPr>
          <p:cNvPr id="31749" name="Text Box 4"/>
          <p:cNvSpPr txBox="1">
            <a:spLocks noChangeArrowheads="1"/>
          </p:cNvSpPr>
          <p:nvPr/>
        </p:nvSpPr>
        <p:spPr bwMode="auto">
          <a:xfrm>
            <a:off x="938212" y="736049"/>
            <a:ext cx="7077075" cy="58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08" rIns="91417" bIns="45708">
            <a:spAutoFit/>
          </a:bodyPr>
          <a:lstStyle>
            <a:lvl1pPr defTabSz="825500">
              <a:defRPr>
                <a:solidFill>
                  <a:schemeClr val="tx1"/>
                </a:solidFill>
                <a:latin typeface="Arial" panose="020B0604020202020204" pitchFamily="34" charset="0"/>
              </a:defRPr>
            </a:lvl1pPr>
            <a:lvl2pPr marL="742950" indent="-285750" defTabSz="825500">
              <a:defRPr>
                <a:solidFill>
                  <a:schemeClr val="tx1"/>
                </a:solidFill>
                <a:latin typeface="Arial" panose="020B0604020202020204" pitchFamily="34" charset="0"/>
              </a:defRPr>
            </a:lvl2pPr>
            <a:lvl3pPr marL="1143000" indent="-228600" defTabSz="825500">
              <a:defRPr>
                <a:solidFill>
                  <a:schemeClr val="tx1"/>
                </a:solidFill>
                <a:latin typeface="Arial" panose="020B0604020202020204" pitchFamily="34" charset="0"/>
              </a:defRPr>
            </a:lvl3pPr>
            <a:lvl4pPr marL="1600200" indent="-228600" defTabSz="825500">
              <a:defRPr>
                <a:solidFill>
                  <a:schemeClr val="tx1"/>
                </a:solidFill>
                <a:latin typeface="Arial" panose="020B0604020202020204" pitchFamily="34" charset="0"/>
              </a:defRPr>
            </a:lvl4pPr>
            <a:lvl5pPr marL="2057400" indent="-228600" defTabSz="825500">
              <a:defRPr>
                <a:solidFill>
                  <a:schemeClr val="tx1"/>
                </a:solidFill>
                <a:latin typeface="Arial" panose="020B0604020202020204" pitchFamily="34" charset="0"/>
              </a:defRPr>
            </a:lvl5pPr>
            <a:lvl6pPr marL="2514600" indent="-228600" defTabSz="825500" eaLnBrk="0" fontAlgn="base" hangingPunct="0">
              <a:spcBef>
                <a:spcPct val="0"/>
              </a:spcBef>
              <a:spcAft>
                <a:spcPct val="0"/>
              </a:spcAft>
              <a:defRPr>
                <a:solidFill>
                  <a:schemeClr val="tx1"/>
                </a:solidFill>
                <a:latin typeface="Arial" panose="020B0604020202020204" pitchFamily="34" charset="0"/>
              </a:defRPr>
            </a:lvl6pPr>
            <a:lvl7pPr marL="2971800" indent="-228600" defTabSz="825500" eaLnBrk="0" fontAlgn="base" hangingPunct="0">
              <a:spcBef>
                <a:spcPct val="0"/>
              </a:spcBef>
              <a:spcAft>
                <a:spcPct val="0"/>
              </a:spcAft>
              <a:defRPr>
                <a:solidFill>
                  <a:schemeClr val="tx1"/>
                </a:solidFill>
                <a:latin typeface="Arial" panose="020B0604020202020204" pitchFamily="34" charset="0"/>
              </a:defRPr>
            </a:lvl7pPr>
            <a:lvl8pPr marL="3429000" indent="-228600" defTabSz="825500" eaLnBrk="0" fontAlgn="base" hangingPunct="0">
              <a:spcBef>
                <a:spcPct val="0"/>
              </a:spcBef>
              <a:spcAft>
                <a:spcPct val="0"/>
              </a:spcAft>
              <a:defRPr>
                <a:solidFill>
                  <a:schemeClr val="tx1"/>
                </a:solidFill>
                <a:latin typeface="Arial" panose="020B0604020202020204" pitchFamily="34" charset="0"/>
              </a:defRPr>
            </a:lvl8pPr>
            <a:lvl9pPr marL="3886200" indent="-228600" defTabSz="8255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Clr>
                <a:srgbClr val="000066"/>
              </a:buClr>
            </a:pPr>
            <a:r>
              <a:rPr lang="en-US" altLang="en-US" sz="3200" dirty="0">
                <a:latin typeface="Rockwell" panose="02060603020205020403" pitchFamily="18" charset="0"/>
              </a:rPr>
              <a:t>Grant </a:t>
            </a:r>
            <a:r>
              <a:rPr lang="en-US" altLang="en-US" sz="3200" dirty="0" smtClean="0">
                <a:latin typeface="Rockwell" panose="02060603020205020403" pitchFamily="18" charset="0"/>
              </a:rPr>
              <a:t>Terms and Conditions</a:t>
            </a:r>
            <a:endParaRPr lang="en-US" altLang="en-US" sz="3200" dirty="0">
              <a:latin typeface="Rockwell" panose="02060603020205020403" pitchFamily="18" charset="0"/>
            </a:endParaRPr>
          </a:p>
        </p:txBody>
      </p:sp>
    </p:spTree>
    <p:extLst>
      <p:ext uri="{BB962C8B-B14F-4D97-AF65-F5344CB8AC3E}">
        <p14:creationId xmlns:p14="http://schemas.microsoft.com/office/powerpoint/2010/main" val="1770566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Criminal History Checks</a:t>
            </a:r>
            <a:endParaRPr lang="en-US" dirty="0"/>
          </a:p>
        </p:txBody>
      </p:sp>
      <p:sp>
        <p:nvSpPr>
          <p:cNvPr id="3" name="Content Placeholder 2"/>
          <p:cNvSpPr>
            <a:spLocks noGrp="1"/>
          </p:cNvSpPr>
          <p:nvPr>
            <p:ph idx="1"/>
          </p:nvPr>
        </p:nvSpPr>
        <p:spPr>
          <a:xfrm>
            <a:off x="457200" y="1354496"/>
            <a:ext cx="7907311" cy="4744535"/>
          </a:xfrm>
        </p:spPr>
        <p:txBody>
          <a:bodyPr>
            <a:normAutofit fontScale="40000" lnSpcReduction="20000"/>
          </a:bodyPr>
          <a:lstStyle/>
          <a:p>
            <a:pPr marL="228600" lvl="1" indent="0">
              <a:buNone/>
            </a:pPr>
            <a:r>
              <a:rPr lang="en-US" sz="4400" b="1" u="sng" dirty="0" smtClean="0"/>
              <a:t>NATIONAL SERVICE CRIMINAL HISTORY CHECKS BASICS:</a:t>
            </a:r>
          </a:p>
          <a:p>
            <a:pPr marL="228600" lvl="1" indent="0">
              <a:buNone/>
            </a:pPr>
            <a:endParaRPr lang="en-US" sz="4400" dirty="0"/>
          </a:p>
          <a:p>
            <a:pPr marL="228600" lvl="1" indent="0">
              <a:buNone/>
            </a:pPr>
            <a:r>
              <a:rPr lang="en-US" sz="4400" dirty="0" smtClean="0"/>
              <a:t>For staff with no access or episodic access you need two components:</a:t>
            </a:r>
          </a:p>
          <a:p>
            <a:pPr marL="228600" lvl="1" indent="0">
              <a:buNone/>
            </a:pPr>
            <a:r>
              <a:rPr lang="en-US" sz="4400" dirty="0" smtClean="0"/>
              <a:t>1. 	NSOPW BEFORE hours start for work.</a:t>
            </a:r>
          </a:p>
          <a:p>
            <a:pPr marL="228600" lvl="1" indent="0">
              <a:buNone/>
            </a:pPr>
            <a:r>
              <a:rPr lang="en-US" sz="4400" dirty="0" smtClean="0"/>
              <a:t>2. 	FBI or state checks no later than the first day hours start.</a:t>
            </a:r>
          </a:p>
          <a:p>
            <a:pPr marL="228600" lvl="1" indent="0" algn="ctr">
              <a:buNone/>
            </a:pPr>
            <a:endParaRPr lang="en-US" sz="4400" dirty="0"/>
          </a:p>
          <a:p>
            <a:pPr marL="228600" lvl="1" indent="0">
              <a:buNone/>
            </a:pPr>
            <a:r>
              <a:rPr lang="en-US" sz="4400" dirty="0" smtClean="0"/>
              <a:t>For staff with access to vulnerable populations you need three components:</a:t>
            </a:r>
          </a:p>
          <a:p>
            <a:pPr marL="228600" lvl="1" indent="0">
              <a:buNone/>
            </a:pPr>
            <a:r>
              <a:rPr lang="en-US" sz="4400" dirty="0" smtClean="0"/>
              <a:t>1. 	NSOPW </a:t>
            </a:r>
            <a:r>
              <a:rPr lang="en-US" sz="4400" dirty="0"/>
              <a:t>BEFORE hours start for work.</a:t>
            </a:r>
          </a:p>
          <a:p>
            <a:pPr marL="228600" lvl="1" indent="0">
              <a:buNone/>
            </a:pPr>
            <a:r>
              <a:rPr lang="en-US" sz="4400" dirty="0" smtClean="0"/>
              <a:t>2.		FBI checks </a:t>
            </a:r>
            <a:r>
              <a:rPr lang="en-US" sz="4400" dirty="0"/>
              <a:t>no later than the first day hours start</a:t>
            </a:r>
            <a:r>
              <a:rPr lang="en-US" sz="4400" dirty="0" smtClean="0"/>
              <a:t>.</a:t>
            </a:r>
          </a:p>
          <a:p>
            <a:pPr marL="228600" lvl="1" indent="0">
              <a:buNone/>
            </a:pPr>
            <a:r>
              <a:rPr lang="en-US" sz="4400" dirty="0" smtClean="0"/>
              <a:t>3. 	State </a:t>
            </a:r>
            <a:r>
              <a:rPr lang="en-US" sz="4400" dirty="0"/>
              <a:t>checks </a:t>
            </a:r>
            <a:r>
              <a:rPr lang="en-US" sz="4400" dirty="0" smtClean="0"/>
              <a:t>(state of service and state of residence) no </a:t>
            </a:r>
            <a:r>
              <a:rPr lang="en-US" sz="4400" dirty="0"/>
              <a:t>later than </a:t>
            </a:r>
            <a:r>
              <a:rPr lang="en-US" sz="4400" dirty="0" smtClean="0"/>
              <a:t>		the </a:t>
            </a:r>
            <a:r>
              <a:rPr lang="en-US" sz="4400" dirty="0"/>
              <a:t>first day hours </a:t>
            </a:r>
            <a:r>
              <a:rPr lang="en-US" sz="4400" dirty="0" smtClean="0"/>
              <a:t>start.</a:t>
            </a:r>
          </a:p>
          <a:p>
            <a:pPr marL="228600" lvl="1" indent="0">
              <a:buNone/>
            </a:pPr>
            <a:endParaRPr lang="en-US" dirty="0"/>
          </a:p>
          <a:p>
            <a:pPr marL="228600" lvl="1" indent="0">
              <a:buNone/>
            </a:pPr>
            <a:r>
              <a:rPr lang="en-US" sz="4000" dirty="0" smtClean="0"/>
              <a:t>BOOKMARK THIS PAGE FOR ALL THINGS NSCHC:</a:t>
            </a:r>
            <a:endParaRPr lang="en-US" sz="4000" dirty="0"/>
          </a:p>
          <a:p>
            <a:pPr marL="228600" lvl="1" indent="0">
              <a:buNone/>
            </a:pPr>
            <a:r>
              <a:rPr lang="en-US" sz="3500" dirty="0" smtClean="0">
                <a:hlinkClick r:id="rId3"/>
              </a:rPr>
              <a:t>www.nationalservice.gov/resources/criminal-history-check</a:t>
            </a:r>
          </a:p>
          <a:p>
            <a:pPr marL="228600" lvl="1" indent="0">
              <a:buNone/>
            </a:pPr>
            <a:endParaRPr lang="en-US" dirty="0" smtClean="0"/>
          </a:p>
          <a:p>
            <a:endParaRPr lang="en-US" dirty="0"/>
          </a:p>
        </p:txBody>
      </p:sp>
    </p:spTree>
    <p:extLst>
      <p:ext uri="{BB962C8B-B14F-4D97-AF65-F5344CB8AC3E}">
        <p14:creationId xmlns:p14="http://schemas.microsoft.com/office/powerpoint/2010/main" val="547783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Set Up and Review</a:t>
            </a:r>
            <a:endParaRPr lang="en-US" dirty="0"/>
          </a:p>
        </p:txBody>
      </p:sp>
      <p:sp>
        <p:nvSpPr>
          <p:cNvPr id="3" name="Content Placeholder 2"/>
          <p:cNvSpPr>
            <a:spLocks noGrp="1"/>
          </p:cNvSpPr>
          <p:nvPr>
            <p:ph idx="1"/>
          </p:nvPr>
        </p:nvSpPr>
        <p:spPr>
          <a:xfrm>
            <a:off x="457200" y="1262064"/>
            <a:ext cx="7832361" cy="5071428"/>
          </a:xfrm>
        </p:spPr>
        <p:txBody>
          <a:bodyPr/>
          <a:lstStyle/>
          <a:p>
            <a:pPr marL="0" indent="0">
              <a:buNone/>
            </a:pPr>
            <a:r>
              <a:rPr lang="en-US" dirty="0" smtClean="0"/>
              <a:t>Efficient Accounting Systems</a:t>
            </a:r>
          </a:p>
          <a:p>
            <a:pPr marL="228600" lvl="1" indent="0">
              <a:buNone/>
            </a:pPr>
            <a:r>
              <a:rPr lang="en-US" dirty="0" smtClean="0"/>
              <a:t>Distinguish between: </a:t>
            </a:r>
          </a:p>
          <a:p>
            <a:pPr lvl="2"/>
            <a:r>
              <a:rPr lang="en-US" dirty="0" smtClean="0"/>
              <a:t>grant vs. non-grant related expenditures</a:t>
            </a:r>
          </a:p>
          <a:p>
            <a:pPr lvl="2"/>
            <a:r>
              <a:rPr lang="en-US" dirty="0" smtClean="0"/>
              <a:t>CNCS vs. </a:t>
            </a:r>
            <a:r>
              <a:rPr lang="en-US" dirty="0"/>
              <a:t>g</a:t>
            </a:r>
            <a:r>
              <a:rPr lang="en-US" dirty="0" smtClean="0"/>
              <a:t>rantee share</a:t>
            </a:r>
          </a:p>
          <a:p>
            <a:pPr lvl="2"/>
            <a:r>
              <a:rPr lang="en-US" dirty="0" smtClean="0"/>
              <a:t>direct and indirect costs</a:t>
            </a:r>
          </a:p>
          <a:p>
            <a:pPr lvl="2"/>
            <a:r>
              <a:rPr lang="en-US" dirty="0" smtClean="0"/>
              <a:t>program years</a:t>
            </a:r>
          </a:p>
          <a:p>
            <a:pPr lvl="2"/>
            <a:r>
              <a:rPr lang="en-US" dirty="0"/>
              <a:t>b</a:t>
            </a:r>
            <a:r>
              <a:rPr lang="en-US" dirty="0" smtClean="0"/>
              <a:t>udget categories</a:t>
            </a:r>
          </a:p>
          <a:p>
            <a:pPr marL="914400" lvl="2" indent="0">
              <a:buNone/>
            </a:pPr>
            <a:endParaRPr lang="en-US" dirty="0" smtClean="0"/>
          </a:p>
          <a:p>
            <a:pPr marL="228600" lvl="1" indent="0" algn="ctr">
              <a:buNone/>
            </a:pPr>
            <a:r>
              <a:rPr lang="en-US" sz="3200" dirty="0" smtClean="0"/>
              <a:t>All costs charged to the grant must be supported by clear documentation.</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81348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 your financial house?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32185" y="2069945"/>
            <a:ext cx="4079630" cy="2962773"/>
          </a:xfrm>
        </p:spPr>
      </p:pic>
    </p:spTree>
    <p:extLst>
      <p:ext uri="{BB962C8B-B14F-4D97-AF65-F5344CB8AC3E}">
        <p14:creationId xmlns:p14="http://schemas.microsoft.com/office/powerpoint/2010/main" val="207647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3"/>
          <p:cNvSpPr>
            <a:spLocks noGrp="1"/>
          </p:cNvSpPr>
          <p:nvPr>
            <p:ph type="title" idx="4294967295"/>
          </p:nvPr>
        </p:nvSpPr>
        <p:spPr>
          <a:xfrm>
            <a:off x="228600" y="304800"/>
            <a:ext cx="8458200" cy="838200"/>
          </a:xfrm>
        </p:spPr>
        <p:txBody>
          <a:bodyPr>
            <a:noAutofit/>
          </a:bodyPr>
          <a:lstStyle/>
          <a:p>
            <a:pPr eaLnBrk="1" hangingPunct="1"/>
            <a:r>
              <a:rPr lang="en-US" altLang="en-US" sz="2900" dirty="0" smtClean="0">
                <a:latin typeface="Arial" panose="020B0604020202020204" pitchFamily="34" charset="0"/>
                <a:cs typeface="Arial" panose="020B0604020202020204" pitchFamily="34" charset="0"/>
              </a:rPr>
              <a:t>Characteristics of Organizations with </a:t>
            </a:r>
            <a:br>
              <a:rPr lang="en-US" altLang="en-US" sz="2900" dirty="0" smtClean="0">
                <a:latin typeface="Arial" panose="020B0604020202020204" pitchFamily="34" charset="0"/>
                <a:cs typeface="Arial" panose="020B0604020202020204" pitchFamily="34" charset="0"/>
              </a:rPr>
            </a:br>
            <a:r>
              <a:rPr lang="en-US" altLang="en-US" sz="2900" dirty="0" smtClean="0">
                <a:latin typeface="Arial" panose="020B0604020202020204" pitchFamily="34" charset="0"/>
                <a:cs typeface="Arial" panose="020B0604020202020204" pitchFamily="34" charset="0"/>
              </a:rPr>
              <a:t>Highly Effective Financial Management</a:t>
            </a:r>
            <a:endParaRPr lang="en-US" altLang="en-US" sz="2900" dirty="0" smtClean="0">
              <a:latin typeface="Arial" panose="020B0604020202020204" pitchFamily="34" charset="0"/>
              <a:ea typeface="Rockwell" panose="02060603020205020403" pitchFamily="18" charset="0"/>
              <a:cs typeface="Arial" panose="020B0604020202020204" pitchFamily="34" charset="0"/>
            </a:endParaRPr>
          </a:p>
        </p:txBody>
      </p:sp>
      <p:sp>
        <p:nvSpPr>
          <p:cNvPr id="27652" name="Content Placeholder 4"/>
          <p:cNvSpPr>
            <a:spLocks noGrp="1"/>
          </p:cNvSpPr>
          <p:nvPr>
            <p:ph type="body" idx="4294967295"/>
          </p:nvPr>
        </p:nvSpPr>
        <p:spPr>
          <a:xfrm>
            <a:off x="457200" y="1295400"/>
            <a:ext cx="7772400" cy="3276600"/>
          </a:xfrm>
        </p:spPr>
        <p:txBody>
          <a:bodyPr/>
          <a:lstStyle/>
          <a:p>
            <a:pPr eaLnBrk="1" hangingPunct="1"/>
            <a:r>
              <a:rPr lang="en-US" altLang="en-US" sz="2400" u="sng" dirty="0" smtClean="0">
                <a:cs typeface="Arial" panose="020B0604020202020204" pitchFamily="34" charset="0"/>
              </a:rPr>
              <a:t>Written and followed</a:t>
            </a:r>
            <a:r>
              <a:rPr lang="en-US" altLang="en-US" sz="2400" dirty="0" smtClean="0">
                <a:cs typeface="Arial" panose="020B0604020202020204" pitchFamily="34" charset="0"/>
              </a:rPr>
              <a:t> policies and procedures</a:t>
            </a:r>
          </a:p>
          <a:p>
            <a:pPr eaLnBrk="1" hangingPunct="1"/>
            <a:r>
              <a:rPr lang="en-US" altLang="en-US" sz="2400" u="sng" dirty="0" smtClean="0">
                <a:cs typeface="Arial" panose="020B0604020202020204" pitchFamily="34" charset="0"/>
              </a:rPr>
              <a:t>Qualified and trained</a:t>
            </a:r>
            <a:r>
              <a:rPr lang="en-US" altLang="en-US" sz="2400" dirty="0" smtClean="0">
                <a:cs typeface="Arial" panose="020B0604020202020204" pitchFamily="34" charset="0"/>
              </a:rPr>
              <a:t> financial staff</a:t>
            </a:r>
          </a:p>
          <a:p>
            <a:pPr eaLnBrk="1" hangingPunct="1"/>
            <a:r>
              <a:rPr lang="en-US" altLang="en-US" sz="2400" dirty="0" smtClean="0">
                <a:cs typeface="Arial" panose="020B0604020202020204" pitchFamily="34" charset="0"/>
              </a:rPr>
              <a:t>Effective </a:t>
            </a:r>
            <a:r>
              <a:rPr lang="en-US" altLang="en-US" sz="2400" u="sng" dirty="0" smtClean="0">
                <a:cs typeface="Arial" panose="020B0604020202020204" pitchFamily="34" charset="0"/>
              </a:rPr>
              <a:t>communications</a:t>
            </a:r>
          </a:p>
          <a:p>
            <a:pPr eaLnBrk="1" hangingPunct="1"/>
            <a:r>
              <a:rPr lang="en-US" altLang="en-US" sz="2400" dirty="0" smtClean="0">
                <a:cs typeface="Arial" panose="020B0604020202020204" pitchFamily="34" charset="0"/>
              </a:rPr>
              <a:t>Succession </a:t>
            </a:r>
            <a:r>
              <a:rPr lang="en-US" altLang="en-US" sz="2400" u="sng" dirty="0" smtClean="0">
                <a:cs typeface="Arial" panose="020B0604020202020204" pitchFamily="34" charset="0"/>
              </a:rPr>
              <a:t>planning and cross-training</a:t>
            </a:r>
          </a:p>
          <a:p>
            <a:pPr eaLnBrk="1" hangingPunct="1"/>
            <a:r>
              <a:rPr lang="en-US" altLang="en-US" sz="2400" dirty="0" smtClean="0">
                <a:cs typeface="Arial" panose="020B0604020202020204" pitchFamily="34" charset="0"/>
              </a:rPr>
              <a:t>Self-assessment and </a:t>
            </a:r>
            <a:r>
              <a:rPr lang="en-US" altLang="en-US" sz="2400" u="sng" dirty="0" smtClean="0">
                <a:cs typeface="Arial" panose="020B0604020202020204" pitchFamily="34" charset="0"/>
              </a:rPr>
              <a:t>continuous</a:t>
            </a:r>
            <a:r>
              <a:rPr lang="en-US" altLang="en-US" sz="2400" dirty="0" smtClean="0">
                <a:cs typeface="Arial" panose="020B0604020202020204" pitchFamily="34" charset="0"/>
              </a:rPr>
              <a:t> improvement</a:t>
            </a:r>
          </a:p>
          <a:p>
            <a:pPr eaLnBrk="1" hangingPunct="1"/>
            <a:r>
              <a:rPr lang="en-US" altLang="en-US" sz="2400" dirty="0" smtClean="0">
                <a:cs typeface="Arial" panose="020B0604020202020204" pitchFamily="34" charset="0"/>
              </a:rPr>
              <a:t>Active, knowledgeable, and informed </a:t>
            </a:r>
            <a:r>
              <a:rPr lang="en-US" altLang="en-US" sz="2400" u="sng" dirty="0" smtClean="0">
                <a:cs typeface="Arial" panose="020B0604020202020204" pitchFamily="34" charset="0"/>
              </a:rPr>
              <a:t>Board and finance committee </a:t>
            </a:r>
            <a:endParaRPr lang="en-US" altLang="en-US" sz="2400" u="sng" dirty="0" smtClean="0"/>
          </a:p>
        </p:txBody>
      </p:sp>
    </p:spTree>
    <p:extLst>
      <p:ext uri="{BB962C8B-B14F-4D97-AF65-F5344CB8AC3E}">
        <p14:creationId xmlns:p14="http://schemas.microsoft.com/office/powerpoint/2010/main" val="4250230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idx="4294967295"/>
          </p:nvPr>
        </p:nvSpPr>
        <p:spPr>
          <a:xfrm>
            <a:off x="152400" y="533400"/>
            <a:ext cx="8229600" cy="533400"/>
          </a:xfrm>
        </p:spPr>
        <p:txBody>
          <a:bodyPr/>
          <a:lstStyle/>
          <a:p>
            <a:pPr eaLnBrk="1" hangingPunct="1"/>
            <a:r>
              <a:rPr lang="en-US" altLang="en-US" dirty="0" smtClean="0">
                <a:latin typeface="Arial" panose="020B0604020202020204" pitchFamily="34" charset="0"/>
                <a:ea typeface="Rockwell" panose="02060603020205020403" pitchFamily="18" charset="0"/>
                <a:cs typeface="Arial" panose="020B0604020202020204" pitchFamily="34" charset="0"/>
              </a:rPr>
              <a:t>Policies &amp; Procedures</a:t>
            </a:r>
          </a:p>
        </p:txBody>
      </p:sp>
      <p:sp>
        <p:nvSpPr>
          <p:cNvPr id="33796" name="Rectangle 3"/>
          <p:cNvSpPr>
            <a:spLocks noGrp="1" noChangeArrowheads="1"/>
          </p:cNvSpPr>
          <p:nvPr>
            <p:ph type="body" idx="4294967295"/>
          </p:nvPr>
        </p:nvSpPr>
        <p:spPr>
          <a:xfrm>
            <a:off x="304800" y="1295400"/>
            <a:ext cx="8229600" cy="4302125"/>
          </a:xfrm>
        </p:spPr>
        <p:txBody>
          <a:bodyPr>
            <a:normAutofit lnSpcReduction="10000"/>
          </a:bodyPr>
          <a:lstStyle/>
          <a:p>
            <a:pPr eaLnBrk="1" hangingPunct="1">
              <a:lnSpc>
                <a:spcPct val="90000"/>
              </a:lnSpc>
            </a:pPr>
            <a:r>
              <a:rPr lang="en-US" altLang="en-US" sz="2400" dirty="0" smtClean="0"/>
              <a:t>Policies and procedures are a set of </a:t>
            </a:r>
            <a:r>
              <a:rPr lang="en-US" altLang="en-US" sz="2400" u="sng" dirty="0" smtClean="0"/>
              <a:t>written</a:t>
            </a:r>
            <a:r>
              <a:rPr lang="en-US" altLang="en-US" sz="2400" dirty="0" smtClean="0"/>
              <a:t> documents that describe an organization's: </a:t>
            </a:r>
          </a:p>
          <a:p>
            <a:pPr lvl="1" eaLnBrk="1" hangingPunct="1">
              <a:lnSpc>
                <a:spcPct val="90000"/>
              </a:lnSpc>
              <a:buFont typeface="Wingdings" panose="05000000000000000000" pitchFamily="2" charset="2"/>
              <a:buChar char="Ø"/>
            </a:pPr>
            <a:r>
              <a:rPr lang="en-US" altLang="en-US" dirty="0" smtClean="0"/>
              <a:t>policies for operation – “what is to be done”</a:t>
            </a:r>
          </a:p>
          <a:p>
            <a:pPr lvl="1" eaLnBrk="1" hangingPunct="1">
              <a:lnSpc>
                <a:spcPct val="90000"/>
              </a:lnSpc>
              <a:buFont typeface="Wingdings" panose="05000000000000000000" pitchFamily="2" charset="2"/>
              <a:buChar char="Ø"/>
            </a:pPr>
            <a:r>
              <a:rPr lang="en-US" altLang="en-US" dirty="0" smtClean="0"/>
              <a:t>the procedures necessary to fulfill the policies – “how it is to be completed”</a:t>
            </a:r>
          </a:p>
          <a:p>
            <a:pPr eaLnBrk="1" hangingPunct="1">
              <a:lnSpc>
                <a:spcPct val="90000"/>
              </a:lnSpc>
            </a:pPr>
            <a:r>
              <a:rPr lang="en-US" altLang="en-US" sz="2400" u="sng" dirty="0" smtClean="0"/>
              <a:t>All staff</a:t>
            </a:r>
            <a:r>
              <a:rPr lang="en-US" altLang="en-US" sz="2400" dirty="0" smtClean="0"/>
              <a:t> must be familiar with these documents</a:t>
            </a:r>
          </a:p>
          <a:p>
            <a:pPr eaLnBrk="1" hangingPunct="1">
              <a:lnSpc>
                <a:spcPct val="90000"/>
              </a:lnSpc>
            </a:pPr>
            <a:r>
              <a:rPr lang="en-US" altLang="en-US" sz="2400" dirty="0" smtClean="0"/>
              <a:t>Documents must be kept </a:t>
            </a:r>
            <a:r>
              <a:rPr lang="en-US" altLang="en-US" sz="2400" u="sng" dirty="0" smtClean="0"/>
              <a:t>up-to-date</a:t>
            </a:r>
          </a:p>
          <a:p>
            <a:pPr eaLnBrk="1" hangingPunct="1">
              <a:lnSpc>
                <a:spcPct val="90000"/>
              </a:lnSpc>
            </a:pPr>
            <a:r>
              <a:rPr lang="en-US" altLang="en-US" sz="2400" dirty="0" smtClean="0"/>
              <a:t>Documents should explain the </a:t>
            </a:r>
            <a:r>
              <a:rPr lang="en-US" altLang="en-US" sz="2400" u="sng" dirty="0" smtClean="0"/>
              <a:t>rationale</a:t>
            </a:r>
            <a:r>
              <a:rPr lang="en-US" altLang="en-US" sz="2400" dirty="0" smtClean="0"/>
              <a:t> and include </a:t>
            </a:r>
            <a:r>
              <a:rPr lang="en-US" altLang="en-US" sz="2400" u="sng" dirty="0" smtClean="0"/>
              <a:t>principal transactions and completed forms</a:t>
            </a:r>
          </a:p>
          <a:p>
            <a:pPr eaLnBrk="1" hangingPunct="1">
              <a:lnSpc>
                <a:spcPct val="90000"/>
              </a:lnSpc>
            </a:pPr>
            <a:r>
              <a:rPr lang="en-US" altLang="en-US" sz="2400" dirty="0" smtClean="0"/>
              <a:t>Documents must </a:t>
            </a:r>
            <a:r>
              <a:rPr lang="en-US" altLang="en-US" sz="2400" u="sng" dirty="0" smtClean="0"/>
              <a:t>incorporate</a:t>
            </a:r>
            <a:r>
              <a:rPr lang="en-US" altLang="en-US" sz="2400" dirty="0" smtClean="0"/>
              <a:t> federal and CNCS grant regulations and terms and conditions</a:t>
            </a:r>
          </a:p>
        </p:txBody>
      </p:sp>
    </p:spTree>
    <p:extLst>
      <p:ext uri="{BB962C8B-B14F-4D97-AF65-F5344CB8AC3E}">
        <p14:creationId xmlns:p14="http://schemas.microsoft.com/office/powerpoint/2010/main" val="203696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AmeriCorps Program Development Series</a:t>
            </a:r>
            <a:endParaRPr lang="en-US" dirty="0"/>
          </a:p>
        </p:txBody>
      </p:sp>
      <p:sp>
        <p:nvSpPr>
          <p:cNvPr id="3" name="Content Placeholder 2"/>
          <p:cNvSpPr>
            <a:spLocks noGrp="1"/>
          </p:cNvSpPr>
          <p:nvPr>
            <p:ph idx="1"/>
          </p:nvPr>
        </p:nvSpPr>
        <p:spPr/>
        <p:txBody>
          <a:bodyPr>
            <a:normAutofit/>
          </a:bodyPr>
          <a:lstStyle/>
          <a:p>
            <a:pPr marL="0" indent="0">
              <a:buNone/>
            </a:pPr>
            <a:r>
              <a:rPr lang="en-US" sz="1400" dirty="0" smtClean="0"/>
              <a:t>The New AmeriCorps Program Development Series is designed to help new CNCS grantees launch successful AmeriCorps programs. The 2016 series will include:</a:t>
            </a:r>
            <a:endParaRPr lang="en-US" sz="1000" dirty="0" smtClean="0"/>
          </a:p>
          <a:p>
            <a:pPr marL="0" indent="0">
              <a:buNone/>
            </a:pPr>
            <a:endParaRPr lang="en-US" sz="200" dirty="0" smtClean="0"/>
          </a:p>
          <a:p>
            <a:pPr algn="just"/>
            <a:r>
              <a:rPr lang="en-US" sz="1400" dirty="0" smtClean="0"/>
              <a:t>Session 1 – July 21, 2016</a:t>
            </a:r>
          </a:p>
          <a:p>
            <a:pPr marL="0" indent="0" algn="just">
              <a:buNone/>
            </a:pPr>
            <a:r>
              <a:rPr lang="en-US" sz="1400" dirty="0" smtClean="0"/>
              <a:t>CNCS Orientation, Financial Management, Criminal History Checks</a:t>
            </a:r>
          </a:p>
          <a:p>
            <a:pPr marL="0" indent="0" algn="just">
              <a:buNone/>
            </a:pPr>
            <a:endParaRPr lang="en-US" sz="1400" dirty="0" smtClean="0"/>
          </a:p>
          <a:p>
            <a:pPr algn="just"/>
            <a:r>
              <a:rPr lang="en-US" sz="1400" dirty="0" smtClean="0"/>
              <a:t>Session 2</a:t>
            </a:r>
            <a:r>
              <a:rPr lang="en-US" sz="1400" dirty="0"/>
              <a:t> </a:t>
            </a:r>
            <a:r>
              <a:rPr lang="en-US" sz="1400" dirty="0" smtClean="0"/>
              <a:t>– August 11, 2016</a:t>
            </a:r>
          </a:p>
          <a:p>
            <a:pPr marL="0" indent="0" algn="just">
              <a:buNone/>
            </a:pPr>
            <a:r>
              <a:rPr lang="en-US" sz="1400" dirty="0" smtClean="0"/>
              <a:t>AmeriCorps Member and Site Management, Financial Management Systems</a:t>
            </a:r>
          </a:p>
          <a:p>
            <a:pPr marL="0" indent="0">
              <a:buNone/>
            </a:pPr>
            <a:endParaRPr lang="en-US" sz="1400" dirty="0" smtClean="0"/>
          </a:p>
          <a:p>
            <a:r>
              <a:rPr lang="en-US" sz="1400" dirty="0" smtClean="0"/>
              <a:t>Session 3</a:t>
            </a:r>
            <a:r>
              <a:rPr lang="en-US" sz="1400" dirty="0"/>
              <a:t> </a:t>
            </a:r>
            <a:r>
              <a:rPr lang="en-US" sz="1400" dirty="0" smtClean="0"/>
              <a:t>– September 22, 2016</a:t>
            </a:r>
          </a:p>
          <a:p>
            <a:pPr marL="0" indent="0">
              <a:buNone/>
            </a:pPr>
            <a:r>
              <a:rPr lang="en-US" sz="1400" dirty="0" smtClean="0"/>
              <a:t>Program Start-up and Development Grantee Panel at 2016 AmeriCorps State and National Symposium</a:t>
            </a:r>
            <a:endParaRPr lang="en-US" sz="1400" dirty="0"/>
          </a:p>
          <a:p>
            <a:pPr marL="0" indent="0" algn="just">
              <a:buNone/>
            </a:pPr>
            <a:endParaRPr lang="en-US" sz="1400" dirty="0" smtClean="0"/>
          </a:p>
          <a:p>
            <a:pPr algn="just"/>
            <a:r>
              <a:rPr lang="en-US" sz="1400" dirty="0" smtClean="0"/>
              <a:t>Session 4</a:t>
            </a:r>
            <a:r>
              <a:rPr lang="en-US" sz="1400" dirty="0"/>
              <a:t> </a:t>
            </a:r>
            <a:r>
              <a:rPr lang="en-US" sz="1400" dirty="0" smtClean="0"/>
              <a:t>– Fall, 2016</a:t>
            </a:r>
          </a:p>
          <a:p>
            <a:pPr marL="0" indent="0" algn="just">
              <a:buNone/>
            </a:pPr>
            <a:r>
              <a:rPr lang="en-US" sz="1400" dirty="0" smtClean="0"/>
              <a:t>Grantee Reporting, Site Monitoring, Member Evaluation, Branding and AmeriCorps Identity</a:t>
            </a:r>
          </a:p>
        </p:txBody>
      </p:sp>
    </p:spTree>
    <p:extLst>
      <p:ext uri="{BB962C8B-B14F-4D97-AF65-F5344CB8AC3E}">
        <p14:creationId xmlns:p14="http://schemas.microsoft.com/office/powerpoint/2010/main" val="234716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a:xfrm>
            <a:off x="304800" y="533400"/>
            <a:ext cx="8229600" cy="487363"/>
          </a:xfrm>
        </p:spPr>
        <p:txBody>
          <a:bodyPr>
            <a:noAutofit/>
          </a:bodyPr>
          <a:lstStyle/>
          <a:p>
            <a:pPr defTabSz="1014413" eaLnBrk="1" hangingPunct="1"/>
            <a:r>
              <a:rPr lang="en-US" altLang="en-US" dirty="0" smtClean="0">
                <a:latin typeface="Arial" panose="020B0604020202020204" pitchFamily="34" charset="0"/>
                <a:ea typeface="Rockwell" panose="02060603020205020403" pitchFamily="18" charset="0"/>
                <a:cs typeface="Arial" panose="020B0604020202020204" pitchFamily="34" charset="0"/>
              </a:rPr>
              <a:t>Documentation Basics</a:t>
            </a:r>
          </a:p>
        </p:txBody>
      </p:sp>
      <p:sp>
        <p:nvSpPr>
          <p:cNvPr id="39939" name="Rectangle 2"/>
          <p:cNvSpPr>
            <a:spLocks noGrp="1" noChangeArrowheads="1"/>
          </p:cNvSpPr>
          <p:nvPr>
            <p:ph idx="1"/>
          </p:nvPr>
        </p:nvSpPr>
        <p:spPr>
          <a:xfrm>
            <a:off x="381000" y="1447799"/>
            <a:ext cx="8338930" cy="3654287"/>
          </a:xfrm>
        </p:spPr>
        <p:txBody>
          <a:bodyPr>
            <a:normAutofit fontScale="92500" lnSpcReduction="20000"/>
          </a:bodyPr>
          <a:lstStyle/>
          <a:p>
            <a:pPr marL="379413" indent="-379413" defTabSz="1014413" eaLnBrk="1" hangingPunct="1">
              <a:lnSpc>
                <a:spcPct val="90000"/>
              </a:lnSpc>
              <a:buClr>
                <a:schemeClr val="hlink"/>
              </a:buClr>
              <a:buFont typeface="Wingdings" panose="05000000000000000000" pitchFamily="2" charset="2"/>
              <a:buNone/>
            </a:pPr>
            <a:r>
              <a:rPr lang="en-US" altLang="en-US" sz="4300" b="1" dirty="0" smtClean="0"/>
              <a:t>What do we document?</a:t>
            </a:r>
          </a:p>
          <a:p>
            <a:pPr marL="0" indent="0" algn="ctr" defTabSz="1014413" eaLnBrk="1" hangingPunct="1">
              <a:lnSpc>
                <a:spcPct val="90000"/>
              </a:lnSpc>
              <a:spcBef>
                <a:spcPct val="50000"/>
              </a:spcBef>
              <a:buNone/>
            </a:pPr>
            <a:r>
              <a:rPr lang="en-US" altLang="en-US" sz="4300" i="1" dirty="0" smtClean="0">
                <a:solidFill>
                  <a:srgbClr val="FF0000"/>
                </a:solidFill>
              </a:rPr>
              <a:t>EVERYTHING!</a:t>
            </a:r>
          </a:p>
          <a:p>
            <a:pPr marL="0" indent="0" defTabSz="1014413" eaLnBrk="1" hangingPunct="1">
              <a:lnSpc>
                <a:spcPct val="90000"/>
              </a:lnSpc>
              <a:spcBef>
                <a:spcPct val="50000"/>
              </a:spcBef>
              <a:buNone/>
            </a:pPr>
            <a:r>
              <a:rPr lang="en-US" altLang="en-US" sz="3000" dirty="0" smtClean="0"/>
              <a:t>All expenditures charged to the grant, I</a:t>
            </a:r>
            <a:r>
              <a:rPr lang="en-US" altLang="en-US" dirty="0" smtClean="0"/>
              <a:t>NCLUDING:</a:t>
            </a:r>
          </a:p>
          <a:p>
            <a:pPr lvl="2" defTabSz="1014413">
              <a:spcBef>
                <a:spcPct val="50000"/>
              </a:spcBef>
              <a:buFont typeface="Wingdings" panose="05000000000000000000" pitchFamily="2" charset="2"/>
              <a:buChar char="Ø"/>
            </a:pPr>
            <a:r>
              <a:rPr lang="en-US" altLang="en-US" sz="3000" dirty="0" smtClean="0"/>
              <a:t>Total Match (called Grantee Share in eGrants budget)</a:t>
            </a:r>
          </a:p>
          <a:p>
            <a:pPr lvl="2" defTabSz="1014413">
              <a:spcBef>
                <a:spcPct val="50000"/>
              </a:spcBef>
              <a:buFont typeface="Wingdings" panose="05000000000000000000" pitchFamily="2" charset="2"/>
              <a:buChar char="Ø"/>
            </a:pPr>
            <a:r>
              <a:rPr lang="en-US" altLang="en-US" sz="3000" dirty="0" smtClean="0"/>
              <a:t>Cash and In-kind</a:t>
            </a:r>
          </a:p>
        </p:txBody>
      </p:sp>
    </p:spTree>
    <p:extLst>
      <p:ext uri="{BB962C8B-B14F-4D97-AF65-F5344CB8AC3E}">
        <p14:creationId xmlns:p14="http://schemas.microsoft.com/office/powerpoint/2010/main" val="195706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a:xfrm>
            <a:off x="304800" y="533400"/>
            <a:ext cx="8229600" cy="487363"/>
          </a:xfrm>
        </p:spPr>
        <p:txBody>
          <a:bodyPr>
            <a:noAutofit/>
          </a:bodyPr>
          <a:lstStyle/>
          <a:p>
            <a:pPr defTabSz="1014413" eaLnBrk="1" hangingPunct="1"/>
            <a:r>
              <a:rPr lang="en-US" altLang="en-US" dirty="0" smtClean="0">
                <a:latin typeface="Arial" panose="020B0604020202020204" pitchFamily="34" charset="0"/>
                <a:ea typeface="Rockwell" panose="02060603020205020403" pitchFamily="18" charset="0"/>
                <a:cs typeface="Arial" panose="020B0604020202020204" pitchFamily="34" charset="0"/>
              </a:rPr>
              <a:t>Documentation Basics</a:t>
            </a:r>
          </a:p>
        </p:txBody>
      </p:sp>
      <p:sp>
        <p:nvSpPr>
          <p:cNvPr id="39939" name="Rectangle 2"/>
          <p:cNvSpPr>
            <a:spLocks noGrp="1" noChangeArrowheads="1"/>
          </p:cNvSpPr>
          <p:nvPr>
            <p:ph idx="1"/>
          </p:nvPr>
        </p:nvSpPr>
        <p:spPr>
          <a:xfrm>
            <a:off x="381000" y="1447800"/>
            <a:ext cx="6400800" cy="3041650"/>
          </a:xfrm>
        </p:spPr>
        <p:txBody>
          <a:bodyPr>
            <a:normAutofit fontScale="92500" lnSpcReduction="20000"/>
          </a:bodyPr>
          <a:lstStyle/>
          <a:p>
            <a:pPr marL="379413" indent="-379413" defTabSz="1014413" eaLnBrk="1" hangingPunct="1">
              <a:lnSpc>
                <a:spcPct val="90000"/>
              </a:lnSpc>
              <a:buClr>
                <a:schemeClr val="hlink"/>
              </a:buClr>
              <a:buFont typeface="Wingdings" panose="05000000000000000000" pitchFamily="2" charset="2"/>
              <a:buNone/>
            </a:pPr>
            <a:r>
              <a:rPr lang="en-US" altLang="en-US" sz="2400" b="1" dirty="0" smtClean="0"/>
              <a:t>Why retain </a:t>
            </a:r>
            <a:r>
              <a:rPr lang="en-US" altLang="en-US" sz="2400" b="1" dirty="0"/>
              <a:t>d</a:t>
            </a:r>
            <a:r>
              <a:rPr lang="en-US" altLang="en-US" sz="2400" b="1" dirty="0" smtClean="0"/>
              <a:t>ocumentation?</a:t>
            </a:r>
          </a:p>
          <a:p>
            <a:pPr marL="379413" indent="-379413" defTabSz="1014413" eaLnBrk="1" hangingPunct="1">
              <a:lnSpc>
                <a:spcPct val="90000"/>
              </a:lnSpc>
              <a:spcBef>
                <a:spcPct val="50000"/>
              </a:spcBef>
            </a:pPr>
            <a:r>
              <a:rPr lang="en-US" altLang="en-US" sz="2400" dirty="0" smtClean="0"/>
              <a:t>To track incoming information</a:t>
            </a:r>
          </a:p>
          <a:p>
            <a:pPr marL="379413" indent="-379413" defTabSz="1014413" eaLnBrk="1" hangingPunct="1">
              <a:lnSpc>
                <a:spcPct val="90000"/>
              </a:lnSpc>
              <a:spcBef>
                <a:spcPct val="50000"/>
              </a:spcBef>
            </a:pPr>
            <a:r>
              <a:rPr lang="en-US" altLang="en-US" sz="2400" dirty="0" smtClean="0"/>
              <a:t>To review information</a:t>
            </a:r>
          </a:p>
          <a:p>
            <a:pPr marL="379413" indent="-379413" defTabSz="1014413" eaLnBrk="1" hangingPunct="1">
              <a:lnSpc>
                <a:spcPct val="90000"/>
              </a:lnSpc>
              <a:spcBef>
                <a:spcPct val="50000"/>
              </a:spcBef>
            </a:pPr>
            <a:r>
              <a:rPr lang="en-US" altLang="en-US" sz="2400" dirty="0" smtClean="0"/>
              <a:t>To provide historical evidence</a:t>
            </a:r>
          </a:p>
          <a:p>
            <a:pPr marL="379413" indent="-379413" defTabSz="1014413" eaLnBrk="1" hangingPunct="1">
              <a:lnSpc>
                <a:spcPct val="90000"/>
              </a:lnSpc>
              <a:spcBef>
                <a:spcPct val="50000"/>
              </a:spcBef>
            </a:pPr>
            <a:r>
              <a:rPr lang="en-US" altLang="en-US" sz="2400" dirty="0" smtClean="0"/>
              <a:t>To provide evidence of accomplishments</a:t>
            </a:r>
          </a:p>
          <a:p>
            <a:pPr marL="379413" indent="-379413" defTabSz="1014413" eaLnBrk="1" hangingPunct="1">
              <a:lnSpc>
                <a:spcPct val="90000"/>
              </a:lnSpc>
              <a:spcBef>
                <a:spcPct val="50000"/>
              </a:spcBef>
            </a:pPr>
            <a:r>
              <a:rPr lang="en-US" altLang="en-US" sz="2400" dirty="0" smtClean="0"/>
              <a:t>To prepare for an audit</a:t>
            </a:r>
          </a:p>
        </p:txBody>
      </p:sp>
    </p:spTree>
    <p:extLst>
      <p:ext uri="{BB962C8B-B14F-4D97-AF65-F5344CB8AC3E}">
        <p14:creationId xmlns:p14="http://schemas.microsoft.com/office/powerpoint/2010/main" val="575024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idx="4294967295"/>
          </p:nvPr>
        </p:nvSpPr>
        <p:spPr>
          <a:xfrm>
            <a:off x="228600" y="533400"/>
            <a:ext cx="8229600" cy="533400"/>
          </a:xfrm>
        </p:spPr>
        <p:txBody>
          <a:bodyPr/>
          <a:lstStyle/>
          <a:p>
            <a:pPr eaLnBrk="1" hangingPunct="1"/>
            <a:r>
              <a:rPr lang="en-US" altLang="en-US" dirty="0" smtClean="0">
                <a:latin typeface="Arial" panose="020B0604020202020204" pitchFamily="34" charset="0"/>
                <a:ea typeface="Rockwell" panose="02060603020205020403" pitchFamily="18" charset="0"/>
                <a:cs typeface="Arial" panose="020B0604020202020204" pitchFamily="34" charset="0"/>
              </a:rPr>
              <a:t>Defining Source Documentation </a:t>
            </a:r>
          </a:p>
        </p:txBody>
      </p:sp>
      <p:sp>
        <p:nvSpPr>
          <p:cNvPr id="40964" name="Rectangle 3"/>
          <p:cNvSpPr>
            <a:spLocks noGrp="1" noChangeArrowheads="1"/>
          </p:cNvSpPr>
          <p:nvPr>
            <p:ph type="body" idx="4294967295"/>
          </p:nvPr>
        </p:nvSpPr>
        <p:spPr>
          <a:xfrm>
            <a:off x="304800" y="1295400"/>
            <a:ext cx="8229600" cy="4302125"/>
          </a:xfrm>
        </p:spPr>
        <p:txBody>
          <a:bodyPr/>
          <a:lstStyle/>
          <a:p>
            <a:pPr eaLnBrk="1" hangingPunct="1"/>
            <a:r>
              <a:rPr lang="en-US" altLang="en-US" sz="2400" dirty="0" smtClean="0"/>
              <a:t>Physical information: </a:t>
            </a:r>
          </a:p>
          <a:p>
            <a:pPr lvl="1" eaLnBrk="1" hangingPunct="1">
              <a:buFont typeface="Arial" panose="020B0604020202020204" pitchFamily="34" charset="0"/>
              <a:buChar char="•"/>
            </a:pPr>
            <a:r>
              <a:rPr lang="en-US" altLang="en-US" dirty="0" smtClean="0"/>
              <a:t>Hard copy</a:t>
            </a:r>
          </a:p>
          <a:p>
            <a:pPr lvl="1" eaLnBrk="1" hangingPunct="1">
              <a:buFont typeface="Arial" panose="020B0604020202020204" pitchFamily="34" charset="0"/>
              <a:buChar char="•"/>
            </a:pPr>
            <a:r>
              <a:rPr lang="en-US" altLang="en-US" dirty="0" smtClean="0"/>
              <a:t>Soft copy: CD, flash drive, server, microfilm</a:t>
            </a:r>
          </a:p>
          <a:p>
            <a:pPr eaLnBrk="1" hangingPunct="1"/>
            <a:r>
              <a:rPr lang="en-US" altLang="en-US" sz="2400" dirty="0" smtClean="0"/>
              <a:t>Source: </a:t>
            </a:r>
          </a:p>
          <a:p>
            <a:pPr lvl="1" eaLnBrk="1" hangingPunct="1">
              <a:buFont typeface="Arial" panose="020B0604020202020204" pitchFamily="34" charset="0"/>
              <a:buChar char="•"/>
            </a:pPr>
            <a:r>
              <a:rPr lang="en-US" altLang="en-US" dirty="0" smtClean="0"/>
              <a:t>Internal to the organization</a:t>
            </a:r>
          </a:p>
          <a:p>
            <a:pPr lvl="1" eaLnBrk="1" hangingPunct="1">
              <a:buFont typeface="Arial" panose="020B0604020202020204" pitchFamily="34" charset="0"/>
              <a:buChar char="•"/>
            </a:pPr>
            <a:r>
              <a:rPr lang="en-US" altLang="en-US" dirty="0" smtClean="0"/>
              <a:t>External sources</a:t>
            </a:r>
          </a:p>
          <a:p>
            <a:pPr eaLnBrk="1" hangingPunct="1"/>
            <a:r>
              <a:rPr lang="en-US" altLang="en-US" sz="2400" dirty="0" smtClean="0"/>
              <a:t>Benefits </a:t>
            </a:r>
            <a:r>
              <a:rPr lang="en-US" altLang="en-US" sz="2400" dirty="0" smtClean="0">
                <a:sym typeface="Wingdings" panose="05000000000000000000" pitchFamily="2" charset="2"/>
              </a:rPr>
              <a:t></a:t>
            </a:r>
            <a:r>
              <a:rPr lang="en-US" altLang="en-US" sz="2400" dirty="0" smtClean="0"/>
              <a:t> supports a value, cost, or performance criteria related to the grant </a:t>
            </a:r>
          </a:p>
        </p:txBody>
      </p:sp>
    </p:spTree>
    <p:extLst>
      <p:ext uri="{BB962C8B-B14F-4D97-AF65-F5344CB8AC3E}">
        <p14:creationId xmlns:p14="http://schemas.microsoft.com/office/powerpoint/2010/main" val="337270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1"/>
          <p:cNvSpPr>
            <a:spLocks noGrp="1"/>
          </p:cNvSpPr>
          <p:nvPr>
            <p:ph type="title" idx="4294967295"/>
          </p:nvPr>
        </p:nvSpPr>
        <p:spPr>
          <a:xfrm>
            <a:off x="304800" y="457200"/>
            <a:ext cx="8229600" cy="609600"/>
          </a:xfrm>
        </p:spPr>
        <p:txBody>
          <a:bodyPr/>
          <a:lstStyle/>
          <a:p>
            <a:pPr eaLnBrk="1" hangingPunct="1"/>
            <a:r>
              <a:rPr lang="en-US" altLang="en-US" dirty="0" smtClean="0">
                <a:latin typeface="Arial" panose="020B0604020202020204" pitchFamily="34" charset="0"/>
                <a:ea typeface="Rockwell" panose="02060603020205020403" pitchFamily="18" charset="0"/>
                <a:cs typeface="Arial" panose="020B0604020202020204" pitchFamily="34" charset="0"/>
              </a:rPr>
              <a:t>Documentation of Staff Time</a:t>
            </a:r>
          </a:p>
        </p:txBody>
      </p:sp>
      <p:sp>
        <p:nvSpPr>
          <p:cNvPr id="41988" name="Content Placeholder 2"/>
          <p:cNvSpPr>
            <a:spLocks noGrp="1"/>
          </p:cNvSpPr>
          <p:nvPr>
            <p:ph type="body" idx="4294967295"/>
          </p:nvPr>
        </p:nvSpPr>
        <p:spPr>
          <a:xfrm>
            <a:off x="304800" y="1371600"/>
            <a:ext cx="8229600" cy="4302125"/>
          </a:xfrm>
        </p:spPr>
        <p:txBody>
          <a:bodyPr/>
          <a:lstStyle/>
          <a:p>
            <a:pPr eaLnBrk="1" hangingPunct="1"/>
            <a:r>
              <a:rPr lang="en-US" altLang="en-US" sz="2400" dirty="0" smtClean="0"/>
              <a:t>Critical for staff to document time charged to both federal and grantee share of the budget</a:t>
            </a:r>
          </a:p>
          <a:p>
            <a:pPr eaLnBrk="1" hangingPunct="1"/>
            <a:r>
              <a:rPr lang="en-US" altLang="en-US" sz="2400" dirty="0" smtClean="0"/>
              <a:t>Particularly important for staff working on multiple projects to document </a:t>
            </a:r>
            <a:r>
              <a:rPr lang="en-US" altLang="en-US" sz="2400" u="sng" dirty="0" smtClean="0"/>
              <a:t>actual time spent on multiple projects</a:t>
            </a:r>
          </a:p>
          <a:p>
            <a:pPr eaLnBrk="1" hangingPunct="1"/>
            <a:r>
              <a:rPr lang="en-US" altLang="en-US" sz="2400" dirty="0" smtClean="0"/>
              <a:t>Timesheets are required</a:t>
            </a:r>
          </a:p>
        </p:txBody>
      </p:sp>
    </p:spTree>
    <p:extLst>
      <p:ext uri="{BB962C8B-B14F-4D97-AF65-F5344CB8AC3E}">
        <p14:creationId xmlns:p14="http://schemas.microsoft.com/office/powerpoint/2010/main" val="89851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idx="4294967295"/>
          </p:nvPr>
        </p:nvSpPr>
        <p:spPr>
          <a:xfrm>
            <a:off x="381000" y="228600"/>
            <a:ext cx="7086600" cy="838200"/>
          </a:xfrm>
        </p:spPr>
        <p:txBody>
          <a:bodyPr rtlCol="0">
            <a:noAutofit/>
          </a:bodyPr>
          <a:lstStyle/>
          <a:p>
            <a:pPr eaLnBrk="1" fontAlgn="auto" hangingPunct="1">
              <a:spcAft>
                <a:spcPts val="0"/>
              </a:spcAft>
              <a:defRPr/>
            </a:pPr>
            <a:r>
              <a:rPr lang="en-US" dirty="0" smtClean="0">
                <a:latin typeface="Arial" panose="020B0604020202020204" pitchFamily="34" charset="0"/>
                <a:ea typeface="Arial Unicode MS" pitchFamily="34" charset="-128"/>
                <a:cs typeface="Arial" panose="020B0604020202020204" pitchFamily="34" charset="0"/>
              </a:rPr>
              <a:t>Key Elements of Financial Reporting</a:t>
            </a:r>
          </a:p>
        </p:txBody>
      </p:sp>
      <p:sp>
        <p:nvSpPr>
          <p:cNvPr id="44036" name="Rectangle 3"/>
          <p:cNvSpPr>
            <a:spLocks noGrp="1" noChangeArrowheads="1"/>
          </p:cNvSpPr>
          <p:nvPr>
            <p:ph type="body" idx="4294967295"/>
          </p:nvPr>
        </p:nvSpPr>
        <p:spPr>
          <a:xfrm>
            <a:off x="457200" y="1447800"/>
            <a:ext cx="7772400" cy="3352800"/>
          </a:xfrm>
        </p:spPr>
        <p:txBody>
          <a:bodyPr/>
          <a:lstStyle/>
          <a:p>
            <a:pPr eaLnBrk="1" hangingPunct="1">
              <a:lnSpc>
                <a:spcPct val="90000"/>
              </a:lnSpc>
              <a:spcAft>
                <a:spcPct val="25000"/>
              </a:spcAft>
            </a:pPr>
            <a:r>
              <a:rPr lang="en-US" altLang="en-US" sz="2400" dirty="0" smtClean="0">
                <a:ea typeface="Arial Unicode MS" panose="020B0604020202020204" pitchFamily="34" charset="-128"/>
                <a:cs typeface="Arial Unicode MS" panose="020B0604020202020204" pitchFamily="34" charset="-128"/>
              </a:rPr>
              <a:t>Prepare all financial reports with information from the organization’s </a:t>
            </a:r>
            <a:r>
              <a:rPr lang="en-US" altLang="en-US" sz="2400" u="sng" dirty="0" smtClean="0">
                <a:ea typeface="Arial Unicode MS" panose="020B0604020202020204" pitchFamily="34" charset="-128"/>
                <a:cs typeface="Arial Unicode MS" panose="020B0604020202020204" pitchFamily="34" charset="-128"/>
              </a:rPr>
              <a:t>accounting system</a:t>
            </a:r>
          </a:p>
          <a:p>
            <a:pPr eaLnBrk="1" hangingPunct="1">
              <a:lnSpc>
                <a:spcPct val="90000"/>
              </a:lnSpc>
              <a:spcAft>
                <a:spcPct val="25000"/>
              </a:spcAft>
            </a:pPr>
            <a:r>
              <a:rPr lang="en-US" altLang="en-US" sz="2400" u="sng" dirty="0" smtClean="0">
                <a:ea typeface="Arial Unicode MS" panose="020B0604020202020204" pitchFamily="34" charset="-128"/>
                <a:cs typeface="Arial Unicode MS" panose="020B0604020202020204" pitchFamily="34" charset="-128"/>
              </a:rPr>
              <a:t>Review and reconcile</a:t>
            </a:r>
            <a:r>
              <a:rPr lang="en-US" altLang="en-US" sz="2400" dirty="0" smtClean="0">
                <a:ea typeface="Arial Unicode MS" panose="020B0604020202020204" pitchFamily="34" charset="-128"/>
                <a:cs typeface="Arial Unicode MS" panose="020B0604020202020204" pitchFamily="34" charset="-128"/>
              </a:rPr>
              <a:t> the information to ensure accuracy </a:t>
            </a:r>
            <a:r>
              <a:rPr lang="en-US" altLang="en-US" sz="2400" u="sng" dirty="0" smtClean="0">
                <a:ea typeface="Arial Unicode MS" panose="020B0604020202020204" pitchFamily="34" charset="-128"/>
                <a:cs typeface="Arial Unicode MS" panose="020B0604020202020204" pitchFamily="34" charset="-128"/>
              </a:rPr>
              <a:t>prior</a:t>
            </a:r>
            <a:r>
              <a:rPr lang="en-US" altLang="en-US" sz="2400" dirty="0" smtClean="0">
                <a:ea typeface="Arial Unicode MS" panose="020B0604020202020204" pitchFamily="34" charset="-128"/>
                <a:cs typeface="Arial Unicode MS" panose="020B0604020202020204" pitchFamily="34" charset="-128"/>
              </a:rPr>
              <a:t> to report submission</a:t>
            </a:r>
          </a:p>
          <a:p>
            <a:pPr eaLnBrk="1" hangingPunct="1">
              <a:lnSpc>
                <a:spcPct val="90000"/>
              </a:lnSpc>
              <a:spcAft>
                <a:spcPct val="25000"/>
              </a:spcAft>
            </a:pPr>
            <a:r>
              <a:rPr lang="en-US" altLang="en-US" sz="2400" dirty="0" smtClean="0">
                <a:ea typeface="Arial Unicode MS" panose="020B0604020202020204" pitchFamily="34" charset="-128"/>
                <a:cs typeface="Arial Unicode MS" panose="020B0604020202020204" pitchFamily="34" charset="-128"/>
              </a:rPr>
              <a:t>Ensure files have the proper </a:t>
            </a:r>
            <a:r>
              <a:rPr lang="en-US" altLang="en-US" sz="2400" u="sng" dirty="0" smtClean="0">
                <a:ea typeface="Arial Unicode MS" panose="020B0604020202020204" pitchFamily="34" charset="-128"/>
                <a:cs typeface="Arial Unicode MS" panose="020B0604020202020204" pitchFamily="34" charset="-128"/>
              </a:rPr>
              <a:t>documentation to support</a:t>
            </a:r>
            <a:r>
              <a:rPr lang="en-US" altLang="en-US" sz="2400" dirty="0" smtClean="0">
                <a:ea typeface="Arial Unicode MS" panose="020B0604020202020204" pitchFamily="34" charset="-128"/>
                <a:cs typeface="Arial Unicode MS" panose="020B0604020202020204" pitchFamily="34" charset="-128"/>
              </a:rPr>
              <a:t> all information reported in financial reports</a:t>
            </a:r>
          </a:p>
          <a:p>
            <a:pPr eaLnBrk="1" hangingPunct="1">
              <a:lnSpc>
                <a:spcPct val="90000"/>
              </a:lnSpc>
            </a:pPr>
            <a:r>
              <a:rPr lang="en-US" altLang="en-US" sz="2400" dirty="0" smtClean="0">
                <a:ea typeface="Arial Unicode MS" panose="020B0604020202020204" pitchFamily="34" charset="-128"/>
                <a:cs typeface="Arial Unicode MS" panose="020B0604020202020204" pitchFamily="34" charset="-128"/>
              </a:rPr>
              <a:t>Submit all reports </a:t>
            </a:r>
            <a:r>
              <a:rPr lang="en-US" altLang="en-US" sz="2400" u="sng" dirty="0" smtClean="0">
                <a:ea typeface="Arial Unicode MS" panose="020B0604020202020204" pitchFamily="34" charset="-128"/>
                <a:cs typeface="Arial Unicode MS" panose="020B0604020202020204" pitchFamily="34" charset="-128"/>
              </a:rPr>
              <a:t>on time</a:t>
            </a:r>
          </a:p>
        </p:txBody>
      </p:sp>
    </p:spTree>
    <p:extLst>
      <p:ext uri="{BB962C8B-B14F-4D97-AF65-F5344CB8AC3E}">
        <p14:creationId xmlns:p14="http://schemas.microsoft.com/office/powerpoint/2010/main" val="395558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Management Resources</a:t>
            </a:r>
            <a:endParaRPr lang="en-US" dirty="0"/>
          </a:p>
        </p:txBody>
      </p:sp>
      <p:sp>
        <p:nvSpPr>
          <p:cNvPr id="3" name="Content Placeholder 2"/>
          <p:cNvSpPr>
            <a:spLocks noGrp="1"/>
          </p:cNvSpPr>
          <p:nvPr>
            <p:ph idx="1"/>
          </p:nvPr>
        </p:nvSpPr>
        <p:spPr>
          <a:xfrm>
            <a:off x="201168" y="987765"/>
            <a:ext cx="8796528" cy="4937547"/>
          </a:xfrm>
        </p:spPr>
        <p:txBody>
          <a:bodyPr>
            <a:normAutofit/>
          </a:bodyPr>
          <a:lstStyle/>
          <a:p>
            <a:pPr marL="0" indent="0">
              <a:buNone/>
            </a:pPr>
            <a:endParaRPr lang="en-US" sz="2400" dirty="0"/>
          </a:p>
          <a:p>
            <a:pPr lvl="1" algn="ctr">
              <a:buFont typeface="Wingdings" panose="05000000000000000000" pitchFamily="2" charset="2"/>
              <a:buChar char="ü"/>
            </a:pPr>
            <a:r>
              <a:rPr lang="en-US" sz="3600" b="1" dirty="0" smtClean="0"/>
              <a:t>Terms and Conditions</a:t>
            </a:r>
          </a:p>
          <a:p>
            <a:pPr lvl="1" algn="ctr">
              <a:buFont typeface="Wingdings" panose="05000000000000000000" pitchFamily="2" charset="2"/>
              <a:buChar char="ü"/>
            </a:pPr>
            <a:r>
              <a:rPr lang="en-US" sz="3600" b="1" dirty="0" smtClean="0"/>
              <a:t>Regulations</a:t>
            </a:r>
          </a:p>
          <a:p>
            <a:pPr marL="228600" lvl="1" indent="0" algn="ctr">
              <a:buNone/>
            </a:pPr>
            <a:endParaRPr lang="en-US" sz="1800" dirty="0" smtClean="0">
              <a:hlinkClick r:id="rId3"/>
            </a:endParaRPr>
          </a:p>
          <a:p>
            <a:pPr marL="228600" lvl="1" indent="0" algn="ctr">
              <a:buNone/>
            </a:pPr>
            <a:r>
              <a:rPr lang="en-US" sz="1800" dirty="0" smtClean="0">
                <a:hlinkClick r:id="rId3"/>
              </a:rPr>
              <a:t>www.nationalservice.gov/build-your-capacity/grants/managing-americorps-grants</a:t>
            </a:r>
            <a:r>
              <a:rPr lang="en-US" sz="1800" dirty="0" smtClean="0"/>
              <a:t> </a:t>
            </a:r>
          </a:p>
          <a:p>
            <a:pPr marL="228600" lvl="1" indent="0" algn="ctr">
              <a:buNone/>
            </a:pPr>
            <a:endParaRPr lang="en-US" sz="1800" dirty="0"/>
          </a:p>
          <a:p>
            <a:pPr lvl="1" algn="ctr">
              <a:buFont typeface="Wingdings" panose="05000000000000000000" pitchFamily="2" charset="2"/>
              <a:buChar char="ü"/>
            </a:pPr>
            <a:r>
              <a:rPr lang="en-US" sz="3600" b="1" dirty="0" smtClean="0"/>
              <a:t>Trainings</a:t>
            </a:r>
          </a:p>
          <a:p>
            <a:pPr marL="228600" lvl="1" indent="0" algn="ctr">
              <a:buNone/>
            </a:pPr>
            <a:endParaRPr lang="en-US" sz="1800" dirty="0" smtClean="0">
              <a:hlinkClick r:id="rId4"/>
            </a:endParaRPr>
          </a:p>
          <a:p>
            <a:pPr marL="228600" lvl="1" indent="0" algn="ctr">
              <a:buNone/>
            </a:pPr>
            <a:r>
              <a:rPr lang="en-US" sz="1800" dirty="0" smtClean="0">
                <a:hlinkClick r:id="rId4"/>
              </a:rPr>
              <a:t>www.nationalservice.gov/resources/financial-management</a:t>
            </a:r>
            <a:r>
              <a:rPr lang="en-US" sz="1800" dirty="0" smtClean="0"/>
              <a:t> </a:t>
            </a:r>
          </a:p>
          <a:p>
            <a:pPr lvl="1" algn="ctr">
              <a:buFont typeface="Wingdings" panose="05000000000000000000" pitchFamily="2" charset="2"/>
              <a:buChar char="ü"/>
            </a:pPr>
            <a:endParaRPr lang="en-US" sz="4400" dirty="0"/>
          </a:p>
          <a:p>
            <a:pPr lvl="1" algn="ctr"/>
            <a:endParaRPr lang="en-US" sz="1800" dirty="0"/>
          </a:p>
          <a:p>
            <a:pPr marL="0" indent="0">
              <a:buNone/>
            </a:pPr>
            <a:endParaRPr lang="en-US" sz="2400" dirty="0" smtClean="0"/>
          </a:p>
          <a:p>
            <a:pPr>
              <a:buFont typeface="Wingdings" panose="05000000000000000000" pitchFamily="2" charset="2"/>
              <a:buChar char="ü"/>
            </a:pPr>
            <a:endParaRPr lang="en-US" sz="2400" dirty="0" smtClean="0"/>
          </a:p>
        </p:txBody>
      </p:sp>
    </p:spTree>
    <p:extLst>
      <p:ext uri="{BB962C8B-B14F-4D97-AF65-F5344CB8AC3E}">
        <p14:creationId xmlns:p14="http://schemas.microsoft.com/office/powerpoint/2010/main" val="362100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a:p>
          <a:p>
            <a:r>
              <a:rPr lang="en-US" sz="2400" dirty="0" smtClean="0"/>
              <a:t>What questions do you have?</a:t>
            </a:r>
          </a:p>
          <a:p>
            <a:pPr marL="0" indent="0">
              <a:buNone/>
            </a:pPr>
            <a:endParaRPr lang="en-US" sz="2400" dirty="0"/>
          </a:p>
        </p:txBody>
      </p:sp>
    </p:spTree>
    <p:extLst>
      <p:ext uri="{BB962C8B-B14F-4D97-AF65-F5344CB8AC3E}">
        <p14:creationId xmlns:p14="http://schemas.microsoft.com/office/powerpoint/2010/main" val="1551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 for Today</a:t>
            </a:r>
            <a:endParaRPr lang="en-US" dirty="0"/>
          </a:p>
        </p:txBody>
      </p:sp>
      <p:sp>
        <p:nvSpPr>
          <p:cNvPr id="3" name="Content Placeholder 2"/>
          <p:cNvSpPr>
            <a:spLocks noGrp="1"/>
          </p:cNvSpPr>
          <p:nvPr>
            <p:ph idx="1"/>
          </p:nvPr>
        </p:nvSpPr>
        <p:spPr>
          <a:xfrm>
            <a:off x="457200" y="987765"/>
            <a:ext cx="8229600" cy="5071428"/>
          </a:xfrm>
        </p:spPr>
        <p:txBody>
          <a:bodyPr>
            <a:normAutofit fontScale="62500" lnSpcReduction="20000"/>
          </a:bodyPr>
          <a:lstStyle/>
          <a:p>
            <a:pPr marL="0" indent="0">
              <a:buNone/>
            </a:pPr>
            <a:endParaRPr lang="en-US" sz="2400" dirty="0" smtClean="0"/>
          </a:p>
          <a:p>
            <a:r>
              <a:rPr lang="en-US" sz="2400" dirty="0" smtClean="0"/>
              <a:t>Resources on the CNCS website</a:t>
            </a:r>
          </a:p>
          <a:p>
            <a:pPr marL="0" indent="0" algn="ctr">
              <a:buNone/>
            </a:pPr>
            <a:r>
              <a:rPr lang="en-US" sz="2400" dirty="0"/>
              <a:t>	</a:t>
            </a:r>
            <a:r>
              <a:rPr lang="en-US" sz="2400" dirty="0" smtClean="0"/>
              <a:t>- </a:t>
            </a:r>
            <a:r>
              <a:rPr lang="en-US" sz="2400" dirty="0" smtClean="0">
                <a:hlinkClick r:id="rId3"/>
              </a:rPr>
              <a:t>www.nationalservice.gov</a:t>
            </a:r>
            <a:r>
              <a:rPr lang="en-US" sz="2400" dirty="0" smtClean="0"/>
              <a:t> </a:t>
            </a:r>
            <a:endParaRPr lang="en-US" sz="2400" dirty="0"/>
          </a:p>
          <a:p>
            <a:pPr marL="0" indent="0" algn="ctr">
              <a:buNone/>
            </a:pPr>
            <a:r>
              <a:rPr lang="en-US" sz="2400" dirty="0"/>
              <a:t>	- </a:t>
            </a:r>
            <a:r>
              <a:rPr lang="en-US" sz="2400" dirty="0" smtClean="0"/>
              <a:t>Grant Terms and Conditions, Regulations, NOFO</a:t>
            </a:r>
          </a:p>
          <a:p>
            <a:pPr marL="0" indent="0">
              <a:buNone/>
            </a:pPr>
            <a:endParaRPr lang="en-US" sz="2400" dirty="0" smtClean="0"/>
          </a:p>
          <a:p>
            <a:r>
              <a:rPr lang="en-US" sz="2400" dirty="0"/>
              <a:t>Resources on the National Service Knowledge </a:t>
            </a:r>
            <a:r>
              <a:rPr lang="en-US" sz="2400" dirty="0" smtClean="0"/>
              <a:t>Network</a:t>
            </a:r>
            <a:endParaRPr lang="en-US" sz="2400" dirty="0"/>
          </a:p>
          <a:p>
            <a:pPr marL="0" indent="0" algn="ctr">
              <a:buNone/>
            </a:pPr>
            <a:r>
              <a:rPr lang="en-US" sz="2400" dirty="0"/>
              <a:t>	</a:t>
            </a:r>
            <a:r>
              <a:rPr lang="en-US" sz="2400" dirty="0" smtClean="0"/>
              <a:t>- </a:t>
            </a:r>
            <a:r>
              <a:rPr lang="en-US" sz="2400" dirty="0" smtClean="0">
                <a:hlinkClick r:id="rId4"/>
              </a:rPr>
              <a:t>www.nationalservice.gov/resources/americorps</a:t>
            </a:r>
            <a:r>
              <a:rPr lang="en-US" sz="2400" dirty="0" smtClean="0"/>
              <a:t> </a:t>
            </a:r>
            <a:endParaRPr lang="en-US" sz="2400" dirty="0"/>
          </a:p>
          <a:p>
            <a:pPr marL="0" indent="0" algn="ctr">
              <a:buNone/>
            </a:pPr>
            <a:r>
              <a:rPr lang="en-US" sz="2400" dirty="0"/>
              <a:t>	- </a:t>
            </a:r>
            <a:r>
              <a:rPr lang="en-US" sz="2400" dirty="0" smtClean="0"/>
              <a:t>Program Development Recordings</a:t>
            </a:r>
            <a:r>
              <a:rPr lang="en-US" sz="2400" dirty="0"/>
              <a:t>, Slides</a:t>
            </a:r>
          </a:p>
          <a:p>
            <a:pPr marL="0" indent="0">
              <a:buNone/>
            </a:pPr>
            <a:endParaRPr lang="en-US" sz="2400" dirty="0"/>
          </a:p>
          <a:p>
            <a:r>
              <a:rPr lang="en-US" sz="2400" dirty="0" smtClean="0">
                <a:hlinkClick r:id="rId5"/>
              </a:rPr>
              <a:t>Reminder</a:t>
            </a:r>
            <a:r>
              <a:rPr lang="en-US" sz="2400" dirty="0" smtClean="0"/>
              <a:t>: Be sure to register for the ASN Symposium by September 2 (for prime grantees)</a:t>
            </a:r>
          </a:p>
          <a:p>
            <a:endParaRPr lang="en-US" sz="2400" dirty="0" smtClean="0"/>
          </a:p>
          <a:p>
            <a:pPr marL="0" indent="0" algn="ctr">
              <a:buNone/>
            </a:pPr>
            <a:r>
              <a:rPr lang="en-US" sz="2400" dirty="0"/>
              <a:t>	</a:t>
            </a:r>
            <a:r>
              <a:rPr lang="en-US" sz="2400" dirty="0" smtClean="0"/>
              <a:t>- </a:t>
            </a:r>
            <a:r>
              <a:rPr lang="en-US" sz="2400" dirty="0" smtClean="0">
                <a:hlinkClick r:id="rId5"/>
              </a:rPr>
              <a:t>https://</a:t>
            </a:r>
            <a:r>
              <a:rPr lang="en-US" sz="2400" u="sng" dirty="0" smtClean="0">
                <a:hlinkClick r:id="rId5"/>
              </a:rPr>
              <a:t>www.cvent.com/events/americorps-state-and-national-symposium/registration-486b72a3d0304c408c3d6c17da71befa.aspx</a:t>
            </a:r>
            <a:r>
              <a:rPr lang="en-US" sz="2400" dirty="0" smtClean="0"/>
              <a:t> </a:t>
            </a:r>
          </a:p>
          <a:p>
            <a:pPr marL="0" indent="0">
              <a:buNone/>
            </a:pPr>
            <a:r>
              <a:rPr lang="en-US" sz="2400" dirty="0" smtClean="0"/>
              <a:t> </a:t>
            </a:r>
            <a:endParaRPr lang="en-US" sz="2400" dirty="0"/>
          </a:p>
          <a:p>
            <a:r>
              <a:rPr lang="en-US" sz="2400" dirty="0" smtClean="0"/>
              <a:t>Reminder: Grantee Panel at the Symposium – What I Wish I Knew in Year 1</a:t>
            </a:r>
          </a:p>
          <a:p>
            <a:pPr marL="0" indent="0" algn="ctr">
              <a:buNone/>
            </a:pPr>
            <a:r>
              <a:rPr lang="en-US" sz="2400" dirty="0"/>
              <a:t>	</a:t>
            </a:r>
            <a:r>
              <a:rPr lang="en-US" sz="2400" dirty="0" smtClean="0"/>
              <a:t>- September 22, 11:00 am – 12:30 pm, Alexandria, VA</a:t>
            </a:r>
          </a:p>
          <a:p>
            <a:pPr marL="0" indent="0">
              <a:buNone/>
            </a:pPr>
            <a:endParaRPr lang="en-US" sz="2400" dirty="0" smtClean="0"/>
          </a:p>
          <a:p>
            <a:pPr marL="0" indent="0">
              <a:buNone/>
            </a:pPr>
            <a:r>
              <a:rPr lang="en-US" sz="2400" dirty="0"/>
              <a:t>	</a:t>
            </a:r>
          </a:p>
        </p:txBody>
      </p:sp>
    </p:spTree>
    <p:extLst>
      <p:ext uri="{BB962C8B-B14F-4D97-AF65-F5344CB8AC3E}">
        <p14:creationId xmlns:p14="http://schemas.microsoft.com/office/powerpoint/2010/main" val="201706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S:\Imagery\GOSV\2011-2012 AmeriCorps Programs Photos\AVID member at Day of Service 1.jpg"/>
          <p:cNvPicPr>
            <a:picLocks noChangeAspect="1" noChangeArrowheads="1"/>
          </p:cNvPicPr>
          <p:nvPr/>
        </p:nvPicPr>
        <p:blipFill>
          <a:blip r:embed="rId3" cstate="print"/>
          <a:srcRect/>
          <a:stretch>
            <a:fillRect/>
          </a:stretch>
        </p:blipFill>
        <p:spPr bwMode="auto">
          <a:xfrm>
            <a:off x="457200" y="1308016"/>
            <a:ext cx="2462212" cy="3692295"/>
          </a:xfrm>
          <a:prstGeom prst="rect">
            <a:avLst/>
          </a:prstGeom>
          <a:noFill/>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5444" y="1574338"/>
            <a:ext cx="4110648" cy="2730207"/>
          </a:xfrm>
          <a:prstGeom prst="rect">
            <a:avLst/>
          </a:prstGeom>
        </p:spPr>
      </p:pic>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pPr marL="0" indent="0" algn="ctr">
              <a:buNone/>
            </a:pPr>
            <a:endParaRPr lang="en-US" b="1" i="1" dirty="0" smtClean="0"/>
          </a:p>
          <a:p>
            <a:pPr marL="0" indent="0" algn="ctr">
              <a:buNone/>
            </a:pPr>
            <a:endParaRPr lang="en-US" b="1" i="1"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3929" y="1877695"/>
            <a:ext cx="2071003" cy="199460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244" y="3623012"/>
            <a:ext cx="3840013" cy="2241632"/>
          </a:xfrm>
          <a:prstGeom prst="rect">
            <a:avLst/>
          </a:prstGeom>
        </p:spPr>
      </p:pic>
      <p:pic>
        <p:nvPicPr>
          <p:cNvPr id="11" name="Picture 4" descr="S:\Imagery\GOSV\2011-2012 AmeriCorps Programs Photos\January 2012 Progress Photos\ASTAR Thanksgiving Baskets.JPG"/>
          <p:cNvPicPr>
            <a:picLocks noChangeAspect="1" noChangeArrowheads="1"/>
          </p:cNvPicPr>
          <p:nvPr/>
        </p:nvPicPr>
        <p:blipFill>
          <a:blip r:embed="rId7" cstate="print"/>
          <a:srcRect/>
          <a:stretch>
            <a:fillRect/>
          </a:stretch>
        </p:blipFill>
        <p:spPr bwMode="auto">
          <a:xfrm>
            <a:off x="5171506" y="3737478"/>
            <a:ext cx="1693591" cy="2240850"/>
          </a:xfrm>
          <a:prstGeom prst="rect">
            <a:avLst/>
          </a:prstGeom>
          <a:noFill/>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9419" y="4304545"/>
            <a:ext cx="2459365" cy="1770743"/>
          </a:xfrm>
          <a:prstGeom prst="rect">
            <a:avLst/>
          </a:prstGeom>
        </p:spPr>
      </p:pic>
    </p:spTree>
    <p:extLst>
      <p:ext uri="{BB962C8B-B14F-4D97-AF65-F5344CB8AC3E}">
        <p14:creationId xmlns:p14="http://schemas.microsoft.com/office/powerpoint/2010/main" val="246339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Content Placeholder 2"/>
          <p:cNvSpPr>
            <a:spLocks noGrp="1"/>
          </p:cNvSpPr>
          <p:nvPr>
            <p:ph idx="1"/>
          </p:nvPr>
        </p:nvSpPr>
        <p:spPr>
          <a:xfrm>
            <a:off x="379379" y="756226"/>
            <a:ext cx="8229600" cy="5071428"/>
          </a:xfrm>
        </p:spPr>
        <p:txBody>
          <a:bodyPr>
            <a:normAutofit/>
          </a:bodyPr>
          <a:lstStyle/>
          <a:p>
            <a:pPr marL="0" indent="0">
              <a:buNone/>
            </a:pPr>
            <a:endParaRPr lang="en-US" sz="2400" dirty="0" smtClean="0"/>
          </a:p>
          <a:p>
            <a:pPr marL="0" indent="0">
              <a:buNone/>
            </a:pPr>
            <a:endParaRPr lang="en-US" sz="2400" dirty="0" smtClean="0"/>
          </a:p>
          <a:p>
            <a:r>
              <a:rPr lang="en-US" sz="2400" dirty="0" smtClean="0"/>
              <a:t>Site Management Overview: Barbara Ellen Reynolds</a:t>
            </a:r>
          </a:p>
          <a:p>
            <a:pPr marL="0" indent="0">
              <a:buNone/>
            </a:pPr>
            <a:endParaRPr lang="en-US" sz="2400" dirty="0" smtClean="0"/>
          </a:p>
          <a:p>
            <a:r>
              <a:rPr lang="en-US" sz="2400" dirty="0" smtClean="0"/>
              <a:t>Member Management: Heather McDonald</a:t>
            </a:r>
          </a:p>
          <a:p>
            <a:pPr marL="0" indent="0">
              <a:buNone/>
            </a:pPr>
            <a:endParaRPr lang="en-US" sz="2400" dirty="0" smtClean="0"/>
          </a:p>
          <a:p>
            <a:r>
              <a:rPr lang="en-US" sz="2400" dirty="0" smtClean="0"/>
              <a:t>Financial Management Systems: Bonnie Janicki</a:t>
            </a:r>
          </a:p>
          <a:p>
            <a:pPr marL="0" indent="0">
              <a:buNone/>
            </a:pPr>
            <a:endParaRPr lang="en-US" sz="2400" dirty="0" smtClean="0"/>
          </a:p>
          <a:p>
            <a:r>
              <a:rPr lang="en-US" sz="2400" dirty="0" smtClean="0"/>
              <a:t>Closing Remarks</a:t>
            </a:r>
            <a:endParaRPr lang="en-US" sz="2400" dirty="0"/>
          </a:p>
        </p:txBody>
      </p:sp>
    </p:spTree>
    <p:extLst>
      <p:ext uri="{BB962C8B-B14F-4D97-AF65-F5344CB8AC3E}">
        <p14:creationId xmlns:p14="http://schemas.microsoft.com/office/powerpoint/2010/main" val="147422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on the webinar today?</a:t>
            </a:r>
            <a:endParaRPr lang="en-US" dirty="0"/>
          </a:p>
        </p:txBody>
      </p:sp>
      <p:sp>
        <p:nvSpPr>
          <p:cNvPr id="3" name="Content Placeholder 2"/>
          <p:cNvSpPr>
            <a:spLocks noGrp="1"/>
          </p:cNvSpPr>
          <p:nvPr>
            <p:ph idx="1"/>
          </p:nvPr>
        </p:nvSpPr>
        <p:spPr/>
        <p:txBody>
          <a:bodyPr/>
          <a:lstStyle/>
          <a:p>
            <a:r>
              <a:rPr lang="en-US" b="1" dirty="0" smtClean="0"/>
              <a:t>Please use the dialogue box to answer these questions:</a:t>
            </a:r>
          </a:p>
          <a:p>
            <a:endParaRPr lang="en-US" dirty="0"/>
          </a:p>
          <a:p>
            <a:pPr lvl="2"/>
            <a:r>
              <a:rPr lang="en-US" sz="2800" b="1" i="1" dirty="0" smtClean="0"/>
              <a:t>What is your name?</a:t>
            </a:r>
          </a:p>
          <a:p>
            <a:pPr lvl="2"/>
            <a:r>
              <a:rPr lang="en-US" sz="2800" b="1" i="1" dirty="0" smtClean="0"/>
              <a:t>What is the name of your AmeriCorps program or state commission?</a:t>
            </a:r>
          </a:p>
          <a:p>
            <a:pPr lvl="2"/>
            <a:r>
              <a:rPr lang="en-US" sz="2800" b="1" i="1" dirty="0" smtClean="0"/>
              <a:t>Where are you?</a:t>
            </a:r>
          </a:p>
          <a:p>
            <a:pPr lvl="2"/>
            <a:r>
              <a:rPr lang="en-US" sz="2800" b="1" i="1" dirty="0" smtClean="0"/>
              <a:t>What is your favorite Olympic sport?</a:t>
            </a:r>
            <a:endParaRPr lang="en-US" sz="2800" b="1" i="1" dirty="0"/>
          </a:p>
        </p:txBody>
      </p:sp>
    </p:spTree>
    <p:extLst>
      <p:ext uri="{BB962C8B-B14F-4D97-AF65-F5344CB8AC3E}">
        <p14:creationId xmlns:p14="http://schemas.microsoft.com/office/powerpoint/2010/main" val="93786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500"/>
                                        <p:tgtEl>
                                          <p:spTgt spid="3">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pPr marL="0" indent="0" algn="ctr">
              <a:buNone/>
            </a:pPr>
            <a:endParaRPr lang="en-US" i="1" dirty="0" smtClean="0"/>
          </a:p>
          <a:p>
            <a:pPr marL="0" indent="0" algn="ctr">
              <a:buNone/>
            </a:pPr>
            <a:endParaRPr lang="en-US" i="1" dirty="0"/>
          </a:p>
          <a:p>
            <a:pPr algn="ctr"/>
            <a:r>
              <a:rPr lang="en-US" i="1" dirty="0" smtClean="0"/>
              <a:t>Barbara</a:t>
            </a:r>
          </a:p>
          <a:p>
            <a:pPr algn="ctr"/>
            <a:r>
              <a:rPr lang="en-US" i="1" dirty="0" smtClean="0"/>
              <a:t>CNCS</a:t>
            </a:r>
          </a:p>
          <a:p>
            <a:pPr algn="ctr"/>
            <a:r>
              <a:rPr lang="en-US" i="1" dirty="0" smtClean="0"/>
              <a:t>Washington, DC</a:t>
            </a:r>
          </a:p>
          <a:p>
            <a:pPr algn="ctr"/>
            <a:r>
              <a:rPr lang="en-US" i="1" dirty="0" smtClean="0"/>
              <a:t>Diving</a:t>
            </a:r>
            <a:endParaRPr lang="en-US" i="1" dirty="0"/>
          </a:p>
        </p:txBody>
      </p:sp>
    </p:spTree>
    <p:extLst>
      <p:ext uri="{BB962C8B-B14F-4D97-AF65-F5344CB8AC3E}">
        <p14:creationId xmlns:p14="http://schemas.microsoft.com/office/powerpoint/2010/main" val="397440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Target Audience</a:t>
            </a:r>
            <a:endParaRPr lang="en-US" dirty="0"/>
          </a:p>
        </p:txBody>
      </p:sp>
      <p:sp>
        <p:nvSpPr>
          <p:cNvPr id="3" name="Content Placeholder 2"/>
          <p:cNvSpPr>
            <a:spLocks noGrp="1"/>
          </p:cNvSpPr>
          <p:nvPr>
            <p:ph idx="1"/>
          </p:nvPr>
        </p:nvSpPr>
        <p:spPr/>
        <p:txBody>
          <a:bodyPr/>
          <a:lstStyle/>
          <a:p>
            <a:r>
              <a:rPr lang="en-US" dirty="0" smtClean="0"/>
              <a:t>AmeriCorps State and National Prime Grantees:</a:t>
            </a:r>
          </a:p>
          <a:p>
            <a:endParaRPr lang="en-US" dirty="0"/>
          </a:p>
          <a:p>
            <a:pPr lvl="2"/>
            <a:r>
              <a:rPr lang="en-US" sz="2400" dirty="0" smtClean="0"/>
              <a:t>State Service Commissions (make subgrants to state AmeriCorps programs)</a:t>
            </a:r>
          </a:p>
          <a:p>
            <a:pPr lvl="2"/>
            <a:r>
              <a:rPr lang="en-US" sz="2400" dirty="0" smtClean="0"/>
              <a:t>Tribal programs</a:t>
            </a:r>
          </a:p>
          <a:p>
            <a:pPr lvl="2"/>
            <a:r>
              <a:rPr lang="en-US" sz="2400" dirty="0" smtClean="0"/>
              <a:t>National/multi-state programs</a:t>
            </a:r>
            <a:endParaRPr lang="en-US" sz="2400" dirty="0"/>
          </a:p>
        </p:txBody>
      </p:sp>
    </p:spTree>
    <p:extLst>
      <p:ext uri="{BB962C8B-B14F-4D97-AF65-F5344CB8AC3E}">
        <p14:creationId xmlns:p14="http://schemas.microsoft.com/office/powerpoint/2010/main" val="413640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AmeriCorps State and National</a:t>
            </a:r>
            <a:endParaRPr lang="en-US" dirty="0"/>
          </a:p>
        </p:txBody>
      </p:sp>
      <p:sp>
        <p:nvSpPr>
          <p:cNvPr id="8" name="Title 1"/>
          <p:cNvSpPr txBox="1">
            <a:spLocks/>
          </p:cNvSpPr>
          <p:nvPr/>
        </p:nvSpPr>
        <p:spPr>
          <a:xfrm>
            <a:off x="3788229" y="1595942"/>
            <a:ext cx="5225142" cy="4283898"/>
          </a:xfrm>
          <a:prstGeom prst="rect">
            <a:avLst/>
          </a:prstGeom>
        </p:spPr>
        <p:txBody>
          <a:bodyPr vert="horz" lIns="91440" tIns="45720" rIns="91440" bIns="45720" rtlCol="0" anchor="t">
            <a:noAutofit/>
          </a:bodyPr>
          <a:lstStyle/>
          <a:p>
            <a:pPr lvl="0">
              <a:spcBef>
                <a:spcPct val="0"/>
              </a:spcBef>
            </a:pPr>
            <a:r>
              <a:rPr lang="en-US" sz="2400" b="1" cap="all" dirty="0" smtClean="0">
                <a:solidFill>
                  <a:schemeClr val="accent1"/>
                </a:solidFill>
                <a:latin typeface="Arial"/>
                <a:ea typeface="+mj-ea"/>
                <a:cs typeface="Arial"/>
              </a:rPr>
              <a:t>Barbara ELLEN reynolds training specialist</a:t>
            </a:r>
          </a:p>
          <a:p>
            <a:pPr lvl="0">
              <a:spcBef>
                <a:spcPct val="0"/>
              </a:spcBef>
            </a:pPr>
            <a:endParaRPr lang="en-US" sz="1600" b="1" cap="all" dirty="0" smtClean="0">
              <a:solidFill>
                <a:schemeClr val="accent1"/>
              </a:solidFill>
              <a:latin typeface="Arial"/>
              <a:ea typeface="+mj-ea"/>
              <a:cs typeface="Arial"/>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Works with AmeriCorps national and tribal programs and state commissions</a:t>
            </a:r>
            <a:endParaRPr lang="en-US" sz="2000" cap="all" dirty="0" smtClean="0">
              <a:latin typeface="Arial" panose="020B0604020202020204" pitchFamily="34" charset="0"/>
              <a:ea typeface="+mj-ea"/>
              <a:cs typeface="Arial" panose="020B0604020202020204" pitchFamily="34" charset="0"/>
            </a:endParaRP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On CNCS staff since 2013</a:t>
            </a: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Former commission director and AmeriCorps State director</a:t>
            </a: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Baltimore Ravens fan</a:t>
            </a:r>
            <a:endParaRPr lang="en-US" sz="2000" dirty="0">
              <a:latin typeface="Arial" panose="020B0604020202020204" pitchFamily="34" charset="0"/>
              <a:cs typeface="Arial" panose="020B0604020202020204" pitchFamily="34" charset="0"/>
            </a:endParaRPr>
          </a:p>
          <a:p>
            <a:pPr lvl="0">
              <a:lnSpc>
                <a:spcPts val="4380"/>
              </a:lnSpc>
              <a:spcBef>
                <a:spcPct val="0"/>
              </a:spcBef>
            </a:pPr>
            <a:endParaRPr lang="en-US" sz="2400" b="1" cap="all" dirty="0" smtClean="0">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4662" y="1981200"/>
            <a:ext cx="2488891" cy="2488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167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22">
      <a:dk1>
        <a:srgbClr val="000000"/>
      </a:dk1>
      <a:lt1>
        <a:sysClr val="window" lastClr="FFFFFF"/>
      </a:lt1>
      <a:dk2>
        <a:srgbClr val="01439F"/>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13">
      <a:dk1>
        <a:srgbClr val="000000"/>
      </a:dk1>
      <a:lt1>
        <a:sysClr val="window" lastClr="FFFFFF"/>
      </a:lt1>
      <a:dk2>
        <a:srgbClr val="00439D"/>
      </a:dk2>
      <a:lt2>
        <a:srgbClr val="F0AB00"/>
      </a:lt2>
      <a:accent1>
        <a:srgbClr val="ED2623"/>
      </a:accent1>
      <a:accent2>
        <a:srgbClr val="983122"/>
      </a:accent2>
      <a:accent3>
        <a:srgbClr val="2C6759"/>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15">
      <a:dk1>
        <a:srgbClr val="000000"/>
      </a:dk1>
      <a:lt1>
        <a:sysClr val="window" lastClr="FFFFFF"/>
      </a:lt1>
      <a:dk2>
        <a:srgbClr val="00439D"/>
      </a:dk2>
      <a:lt2>
        <a:srgbClr val="F0AB00"/>
      </a:lt2>
      <a:accent1>
        <a:srgbClr val="ED2623"/>
      </a:accent1>
      <a:accent2>
        <a:srgbClr val="80379B"/>
      </a:accent2>
      <a:accent3>
        <a:srgbClr val="739618"/>
      </a:accent3>
      <a:accent4>
        <a:srgbClr val="002556"/>
      </a:accent4>
      <a:accent5>
        <a:srgbClr val="FDFFFF"/>
      </a:accent5>
      <a:accent6>
        <a:srgbClr val="E5782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10771</TotalTime>
  <Words>7131</Words>
  <Application>Microsoft Office PowerPoint</Application>
  <PresentationFormat>On-screen Show (4:3)</PresentationFormat>
  <Paragraphs>810</Paragraphs>
  <Slides>48</Slides>
  <Notes>48</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48</vt:i4>
      </vt:variant>
    </vt:vector>
  </HeadingPairs>
  <TitlesOfParts>
    <vt:vector size="59" baseType="lpstr">
      <vt:lpstr>Arial Unicode MS</vt:lpstr>
      <vt:lpstr>Arial</vt:lpstr>
      <vt:lpstr>Calibri</vt:lpstr>
      <vt:lpstr>Rockwell</vt:lpstr>
      <vt:lpstr>Times New Roman</vt:lpstr>
      <vt:lpstr>Wingdings</vt:lpstr>
      <vt:lpstr>Office Theme</vt:lpstr>
      <vt:lpstr>1_Office Theme</vt:lpstr>
      <vt:lpstr>2_Office Theme</vt:lpstr>
      <vt:lpstr>3_Office Theme</vt:lpstr>
      <vt:lpstr>4_Office Theme</vt:lpstr>
      <vt:lpstr>New AmeriCorps Program Development – August 11, 2016</vt:lpstr>
      <vt:lpstr>Welcome! New AmeriCorps Program Development</vt:lpstr>
      <vt:lpstr>Technology Check</vt:lpstr>
      <vt:lpstr>New AmeriCorps Program Development Series</vt:lpstr>
      <vt:lpstr>Today’s Agenda</vt:lpstr>
      <vt:lpstr>Who is on the webinar today?</vt:lpstr>
      <vt:lpstr>Example</vt:lpstr>
      <vt:lpstr>Presentation Target Audience</vt:lpstr>
      <vt:lpstr>CNCS AmeriCorps State and National</vt:lpstr>
      <vt:lpstr>What is a Site? </vt:lpstr>
      <vt:lpstr>Example</vt:lpstr>
      <vt:lpstr>Today’s Discussion</vt:lpstr>
      <vt:lpstr>Site Management</vt:lpstr>
      <vt:lpstr>Role of Sites</vt:lpstr>
      <vt:lpstr>Purpose of Site Agreement</vt:lpstr>
      <vt:lpstr>Site Agreement Elements</vt:lpstr>
      <vt:lpstr>Site Agreements:  Things to Consider  </vt:lpstr>
      <vt:lpstr>Site Management Resources</vt:lpstr>
      <vt:lpstr>CNCS AmeriCorps State and National</vt:lpstr>
      <vt:lpstr>Member Management</vt:lpstr>
      <vt:lpstr>Managing AmeriCorps Grants Page</vt:lpstr>
      <vt:lpstr>Cycle of Program Development</vt:lpstr>
      <vt:lpstr>Member Management Flowchart</vt:lpstr>
      <vt:lpstr>Member Management Flowchart:  Things to Consider</vt:lpstr>
      <vt:lpstr>Member Position Development Up Close</vt:lpstr>
      <vt:lpstr>Member Position Description Components</vt:lpstr>
      <vt:lpstr>Resource: Member Position Description eCourse</vt:lpstr>
      <vt:lpstr>Member Service Agreement Contents</vt:lpstr>
      <vt:lpstr>Member File Contents</vt:lpstr>
      <vt:lpstr>Member Management Resources </vt:lpstr>
      <vt:lpstr>Q&amp;A</vt:lpstr>
      <vt:lpstr>CNCS Office of Grants Management</vt:lpstr>
      <vt:lpstr>AmeriCorps Program Grants Management Systems</vt:lpstr>
      <vt:lpstr>PowerPoint Presentation</vt:lpstr>
      <vt:lpstr>Criminal History Checks</vt:lpstr>
      <vt:lpstr>System Set Up and Review</vt:lpstr>
      <vt:lpstr>What is in your financial house?</vt:lpstr>
      <vt:lpstr>Characteristics of Organizations with  Highly Effective Financial Management</vt:lpstr>
      <vt:lpstr>Policies &amp; Procedures</vt:lpstr>
      <vt:lpstr>Documentation Basics</vt:lpstr>
      <vt:lpstr>Documentation Basics</vt:lpstr>
      <vt:lpstr>Defining Source Documentation </vt:lpstr>
      <vt:lpstr>Documentation of Staff Time</vt:lpstr>
      <vt:lpstr>Key Elements of Financial Reporting</vt:lpstr>
      <vt:lpstr>Financial Management Resources</vt:lpstr>
      <vt:lpstr>Q&amp;A</vt:lpstr>
      <vt:lpstr>Wrap Up for Today</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乩歫椠䱡畳椀㸲㻸ꔿ㌋䬮ꍰ䞮誀圇짗꾬钒붤鏊꣊㥊揤鞁</dc:creator>
  <cp:lastModifiedBy>Reynolds, Barbara</cp:lastModifiedBy>
  <cp:revision>520</cp:revision>
  <cp:lastPrinted>2016-08-11T17:06:51Z</cp:lastPrinted>
  <dcterms:created xsi:type="dcterms:W3CDTF">2013-02-08T15:06:34Z</dcterms:created>
  <dcterms:modified xsi:type="dcterms:W3CDTF">2016-08-16T16:46:33Z</dcterms:modified>
</cp:coreProperties>
</file>